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95"/>
  </p:notesMasterIdLst>
  <p:sldIdLst>
    <p:sldId id="256" r:id="rId2"/>
    <p:sldId id="462" r:id="rId3"/>
    <p:sldId id="463" r:id="rId4"/>
    <p:sldId id="464" r:id="rId5"/>
    <p:sldId id="465" r:id="rId6"/>
    <p:sldId id="466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80" r:id="rId18"/>
    <p:sldId id="481" r:id="rId19"/>
    <p:sldId id="581" r:id="rId20"/>
    <p:sldId id="484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82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4" r:id="rId77"/>
    <p:sldId id="545" r:id="rId78"/>
    <p:sldId id="546" r:id="rId79"/>
    <p:sldId id="547" r:id="rId80"/>
    <p:sldId id="548" r:id="rId81"/>
    <p:sldId id="583" r:id="rId82"/>
    <p:sldId id="551" r:id="rId83"/>
    <p:sldId id="552" r:id="rId84"/>
    <p:sldId id="553" r:id="rId85"/>
    <p:sldId id="554" r:id="rId86"/>
    <p:sldId id="555" r:id="rId87"/>
    <p:sldId id="556" r:id="rId88"/>
    <p:sldId id="558" r:id="rId89"/>
    <p:sldId id="559" r:id="rId90"/>
    <p:sldId id="560" r:id="rId91"/>
    <p:sldId id="561" r:id="rId92"/>
    <p:sldId id="562" r:id="rId93"/>
    <p:sldId id="584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88367"/>
  </p:normalViewPr>
  <p:slideViewPr>
    <p:cSldViewPr>
      <p:cViewPr varScale="1">
        <p:scale>
          <a:sx n="103" d="100"/>
          <a:sy n="103" d="100"/>
        </p:scale>
        <p:origin x="6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190033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64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23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24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BCP63jD3O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CP63jD3OI?feature=oembed" TargetMode="Externa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k6XAmALOW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k6XAmALOWI?feature=oembe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s://www.dtelepathy.com/blog/philosophy/ux-guide-designing-virtual-reality-experience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Uf-ru2Ndv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Uf-ru2Ndvc?feature=oembed" TargetMode="Externa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hyperlink" Target="http://vrhig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ired.com/2015/04/how-to-design-for-virtual-realit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://www.uxofvr.com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virtualrealitypop.com/vr-sketches-56599f99b357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mMh6-jPWO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mMh6-jPWOc?feature=oembed" TargetMode="Externa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://www.oniride.com/360ar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P1EfGizal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P1EfGizal0?feature=oembed" TargetMode="Externa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://www.instavr.co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2C8vDL0Ye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C8vDL0YeA?feature=oembed" TargetMode="Externa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s://www.sketchboxvr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WfgewGzaE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WfgewGzaEI?feature=oembed" TargetMode="Externa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hyperlink" Target="https://www.wakingapp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mOAfrM4Gv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mOAfrM4GvY?feature=oembed" TargetMode="Externa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s://aframe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MskH9uqOy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MskH9uqOyQ?feature=oembed" TargetMode="Externa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s://github.com/Unity-Technologies/EditorV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Le2atyofq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Le2atyofqM?feature=oembed" TargetMode="External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://bit.ly/2wx3i6H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XT-ynvI3Lg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XT-ynvI3Lg?feature=oembed" TargetMode="Externa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Design for AR/VR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3C6EEC-B739-2F48-AF69-3AAAD8E01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10363200" cy="61555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Who are the Users?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Different types of users, must consider them all</a:t>
            </a:r>
          </a:p>
          <a:p>
            <a:pPr lvl="2"/>
            <a:r>
              <a:rPr lang="en-US" dirty="0"/>
              <a:t>Primary: people regularly using the AR/VR system</a:t>
            </a:r>
          </a:p>
          <a:p>
            <a:pPr lvl="2"/>
            <a:r>
              <a:rPr lang="en-US" dirty="0"/>
              <a:t>Secondary: people providing tech support/developing system</a:t>
            </a:r>
          </a:p>
          <a:p>
            <a:pPr lvl="2"/>
            <a:r>
              <a:rPr lang="en-US" dirty="0"/>
              <a:t>Tertiary: people providing funding/space for AR/VR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1EB7BF-DB79-3D4F-A366-1BA729087EF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098589" y="1219200"/>
            <a:ext cx="2843572" cy="1895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986220" y="1752600"/>
            <a:ext cx="3258856" cy="2458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464403" y="2286000"/>
            <a:ext cx="2923840" cy="1921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7915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C57E9C-7863-2F49-BDEA-650487DE6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Methods for Identifying User Needs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E8076B-28F5-E647-BD40-ECEA0E08F4C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945870" y="1696894"/>
            <a:ext cx="4367790" cy="4318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2149621" y="1790494"/>
            <a:ext cx="1554288" cy="697113"/>
          </a:xfrm>
          <a:prstGeom prst="rect">
            <a:avLst/>
          </a:prstGeom>
        </p:spPr>
        <p:txBody>
          <a:bodyPr vert="horz" wrap="square" lIns="0" tIns="7492" rIns="0" bIns="0" rtlCol="0">
            <a:spAutoFit/>
          </a:bodyPr>
          <a:lstStyle/>
          <a:p>
            <a:pPr marL="11527" marR="4611">
              <a:lnSpc>
                <a:spcPct val="102200"/>
              </a:lnSpc>
              <a:spcBef>
                <a:spcPts val="59"/>
              </a:spcBef>
            </a:pP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Learn</a:t>
            </a:r>
            <a:r>
              <a:rPr sz="2269" b="1" spc="-6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lang="en-US" sz="2269" b="1" spc="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people</a:t>
            </a:r>
            <a:endParaRPr sz="2269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9621" y="4010315"/>
            <a:ext cx="1554288" cy="1055047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11527" marR="4611" algn="just">
              <a:lnSpc>
                <a:spcPct val="101699"/>
              </a:lnSpc>
              <a:spcBef>
                <a:spcPts val="73"/>
              </a:spcBef>
            </a:pP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Learn</a:t>
            </a:r>
            <a:r>
              <a:rPr sz="2269" b="1" spc="-6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lang="en-US" sz="2269" b="1" spc="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analogous</a:t>
            </a:r>
            <a:r>
              <a:rPr lang="en-US" sz="2269" b="1" spc="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settings</a:t>
            </a:r>
            <a:endParaRPr sz="2269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9638" y="1790494"/>
            <a:ext cx="1554288" cy="697113"/>
          </a:xfrm>
          <a:prstGeom prst="rect">
            <a:avLst/>
          </a:prstGeom>
        </p:spPr>
        <p:txBody>
          <a:bodyPr vert="horz" wrap="square" lIns="0" tIns="7492" rIns="0" bIns="0" rtlCol="0">
            <a:spAutoFit/>
          </a:bodyPr>
          <a:lstStyle/>
          <a:p>
            <a:pPr marL="11527" marR="4611">
              <a:lnSpc>
                <a:spcPct val="102200"/>
              </a:lnSpc>
              <a:spcBef>
                <a:spcPts val="59"/>
              </a:spcBef>
            </a:pP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Learn</a:t>
            </a:r>
            <a:r>
              <a:rPr sz="2269" b="1" spc="-6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lang="en-US" sz="2269" b="1" spc="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Experts</a:t>
            </a:r>
            <a:endParaRPr sz="2269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9638" y="4010315"/>
            <a:ext cx="1504726" cy="1055047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11527" marR="4611" algn="just">
              <a:lnSpc>
                <a:spcPct val="101699"/>
              </a:lnSpc>
              <a:spcBef>
                <a:spcPts val="73"/>
              </a:spcBef>
            </a:pP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Immersive</a:t>
            </a:r>
            <a:r>
              <a:rPr lang="en-US" sz="2269" b="1" spc="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yourself</a:t>
            </a:r>
            <a:r>
              <a:rPr sz="2269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9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lang="en-US" sz="2269" b="1" spc="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context</a:t>
            </a:r>
            <a:endParaRPr sz="226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43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77AD0-72C6-2B49-82DC-A7E2BB568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7142" y="827733"/>
            <a:ext cx="8437716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 from People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Learn from target users by:</a:t>
            </a:r>
          </a:p>
          <a:p>
            <a:pPr lvl="2"/>
            <a:r>
              <a:rPr lang="en-US" dirty="0"/>
              <a:t>Questionnaires and interviewing</a:t>
            </a:r>
          </a:p>
          <a:p>
            <a:pPr lvl="2"/>
            <a:r>
              <a:rPr lang="en-US" dirty="0"/>
              <a:t>Running focus groups</a:t>
            </a:r>
          </a:p>
          <a:p>
            <a:pPr lvl="2"/>
            <a:r>
              <a:rPr lang="en-US" dirty="0"/>
              <a:t>Observing people performing target tasks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7DEFAC-B6F9-2944-AEDE-A98DB78B5E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37023" y="1524000"/>
            <a:ext cx="5475284" cy="2528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249101" y="2539125"/>
            <a:ext cx="3065757" cy="229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53952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1879A8-3954-614A-9FC0-B3CDFC592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6900" y="304800"/>
            <a:ext cx="8458200" cy="62317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 from Experts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Experts have in-depth knowledge about topic</a:t>
            </a:r>
          </a:p>
          <a:p>
            <a:pPr lvl="2"/>
            <a:r>
              <a:rPr lang="en-US" dirty="0"/>
              <a:t>Can give large amount of information in short time</a:t>
            </a:r>
          </a:p>
          <a:p>
            <a:pPr lvl="2"/>
            <a:r>
              <a:rPr lang="en-US" dirty="0"/>
              <a:t>Look for existing process/problem documentation</a:t>
            </a:r>
          </a:p>
          <a:p>
            <a:pPr lvl="1"/>
            <a:r>
              <a:rPr lang="en-US" dirty="0"/>
              <a:t>Choose participants with domain expertise</a:t>
            </a:r>
          </a:p>
          <a:p>
            <a:pPr lvl="2"/>
            <a:r>
              <a:rPr lang="en-US" dirty="0"/>
              <a:t>Expertise, radical opinion, etc.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C7CBEC-0FDB-934D-B3BA-6B10E3F8F4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272206" y="1817243"/>
            <a:ext cx="3005966" cy="200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028752" y="1878395"/>
            <a:ext cx="3032812" cy="2016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586988" y="1278004"/>
            <a:ext cx="3041217" cy="20169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073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345F88-7FB2-2C41-AE24-D415A54ED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0" y="381000"/>
            <a:ext cx="9220200" cy="61555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Immersive yourself in Context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Put yourself in the position of the user</a:t>
            </a:r>
          </a:p>
          <a:p>
            <a:pPr lvl="2"/>
            <a:r>
              <a:rPr lang="en-US" dirty="0"/>
              <a:t>Role playing, a day in the life of a user, cultural probes</a:t>
            </a:r>
          </a:p>
          <a:p>
            <a:pPr lvl="2"/>
            <a:r>
              <a:rPr lang="en-US" dirty="0"/>
              <a:t>Observing the problem space around you – how do you feel?</a:t>
            </a:r>
          </a:p>
          <a:p>
            <a:pPr lvl="1"/>
            <a:r>
              <a:rPr lang="en-US" dirty="0"/>
              <a:t>Take notes and capture your 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595F69-3FF8-F246-BABE-4C3B1644E4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621928" y="1143000"/>
            <a:ext cx="6573850" cy="3037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2475091" y="4006946"/>
            <a:ext cx="6573851" cy="412654"/>
          </a:xfrm>
          <a:prstGeom prst="rect">
            <a:avLst/>
          </a:prstGeom>
        </p:spPr>
        <p:txBody>
          <a:bodyPr vert="horz" wrap="square" lIns="0" tIns="164823" rIns="0" bIns="0" rtlCol="0">
            <a:spAutoFit/>
          </a:bodyPr>
          <a:lstStyle/>
          <a:p>
            <a:pPr marL="284163">
              <a:spcBef>
                <a:spcPts val="1298"/>
              </a:spcBef>
              <a:tabLst>
                <a:tab pos="2743200" algn="l"/>
                <a:tab pos="4851400" algn="l"/>
              </a:tabLst>
            </a:pPr>
            <a:r>
              <a:rPr sz="1600" b="1" spc="18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sz="1600" b="1" spc="9" dirty="0">
                <a:solidFill>
                  <a:srgbClr val="292934"/>
                </a:solidFill>
                <a:latin typeface="Arial"/>
                <a:cs typeface="Arial"/>
              </a:rPr>
              <a:t>day </a:t>
            </a:r>
            <a:r>
              <a:rPr sz="1600" b="1" spc="5" dirty="0">
                <a:solidFill>
                  <a:srgbClr val="292934"/>
                </a:solidFill>
                <a:latin typeface="Arial"/>
                <a:cs typeface="Arial"/>
              </a:rPr>
              <a:t>in </a:t>
            </a:r>
            <a:r>
              <a:rPr sz="1600" b="1" spc="9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600" b="1" spc="-10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292934"/>
                </a:solidFill>
                <a:latin typeface="Arial"/>
                <a:cs typeface="Arial"/>
              </a:rPr>
              <a:t>Life</a:t>
            </a:r>
            <a:r>
              <a:rPr sz="1600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292934"/>
                </a:solidFill>
                <a:latin typeface="Arial"/>
                <a:cs typeface="Arial"/>
              </a:rPr>
              <a:t>of..	Cultural Probes..	</a:t>
            </a:r>
            <a:r>
              <a:rPr sz="1600" b="1" spc="9" dirty="0">
                <a:solidFill>
                  <a:srgbClr val="292934"/>
                </a:solidFill>
                <a:latin typeface="Arial"/>
                <a:cs typeface="Arial"/>
              </a:rPr>
              <a:t>Role</a:t>
            </a:r>
            <a:r>
              <a:rPr sz="1600" b="1" spc="-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292934"/>
                </a:solidFill>
                <a:latin typeface="Arial"/>
                <a:cs typeface="Arial"/>
              </a:rPr>
              <a:t>Playing..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74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3DBCE-FAE6-8C4D-AAAB-D4ECEE38C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4500" y="304800"/>
            <a:ext cx="8763000" cy="6231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Seek Inspiration in Analogous Setting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Inspiration in different context than problem space</a:t>
            </a:r>
          </a:p>
          <a:p>
            <a:pPr lvl="2"/>
            <a:r>
              <a:rPr lang="en-US" dirty="0"/>
              <a:t>E.g. redesign library by going to Apple store</a:t>
            </a:r>
          </a:p>
          <a:p>
            <a:pPr lvl="1"/>
            <a:r>
              <a:rPr lang="en-US" dirty="0"/>
              <a:t>Think of Analogies that connect with challenge</a:t>
            </a:r>
          </a:p>
          <a:p>
            <a:pPr lvl="2"/>
            <a:r>
              <a:rPr lang="en-US" dirty="0"/>
              <a:t>Similar scenarios in different places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FF2481-A1EC-324F-B2F3-D957B98449A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294814" y="1143000"/>
            <a:ext cx="3916087" cy="2715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049135" y="1143002"/>
            <a:ext cx="4076809" cy="2715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2031901" y="3772451"/>
            <a:ext cx="8178999" cy="516107"/>
          </a:xfrm>
          <a:prstGeom prst="rect">
            <a:avLst/>
          </a:prstGeom>
        </p:spPr>
        <p:txBody>
          <a:bodyPr vert="horz" wrap="square" lIns="0" tIns="206316" rIns="0" bIns="0" rtlCol="0">
            <a:spAutoFit/>
          </a:bodyPr>
          <a:lstStyle/>
          <a:p>
            <a:pPr marL="994739">
              <a:spcBef>
                <a:spcPts val="1625"/>
              </a:spcBef>
            </a:pPr>
            <a:r>
              <a:rPr sz="2000" i="1" spc="18" dirty="0">
                <a:solidFill>
                  <a:srgbClr val="292934"/>
                </a:solidFill>
                <a:latin typeface="Arial"/>
                <a:cs typeface="Arial"/>
              </a:rPr>
              <a:t>What </a:t>
            </a:r>
            <a:r>
              <a:rPr sz="2000" i="1" spc="14" dirty="0">
                <a:solidFill>
                  <a:srgbClr val="292934"/>
                </a:solidFill>
                <a:latin typeface="Arial"/>
                <a:cs typeface="Arial"/>
              </a:rPr>
              <a:t>can public libraries learn from </a:t>
            </a:r>
            <a:r>
              <a:rPr sz="2000" i="1" spc="18" dirty="0">
                <a:solidFill>
                  <a:srgbClr val="292934"/>
                </a:solidFill>
                <a:latin typeface="Arial"/>
                <a:cs typeface="Arial"/>
              </a:rPr>
              <a:t>Apple</a:t>
            </a:r>
            <a:r>
              <a:rPr sz="2000" i="1" spc="-1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i="1" spc="14" dirty="0">
                <a:solidFill>
                  <a:srgbClr val="292934"/>
                </a:solidFill>
                <a:latin typeface="Arial"/>
                <a:cs typeface="Arial"/>
              </a:rPr>
              <a:t>stores?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80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1F040-80E9-F541-A8C0-736F2B714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Identifying User Needs</a:t>
            </a:r>
          </a:p>
          <a:p>
            <a:pPr lvl="1"/>
            <a:r>
              <a:rPr lang="en-US" dirty="0"/>
              <a:t>From understanding the user, look for needs</a:t>
            </a:r>
          </a:p>
          <a:p>
            <a:pPr lvl="2"/>
            <a:r>
              <a:rPr lang="en-US" dirty="0"/>
              <a:t>Human emotional or physical necessities.</a:t>
            </a:r>
          </a:p>
          <a:p>
            <a:pPr lvl="2"/>
            <a:r>
              <a:rPr lang="en-US" dirty="0"/>
              <a:t>Needs help define your design</a:t>
            </a:r>
          </a:p>
          <a:p>
            <a:pPr lvl="1"/>
            <a:r>
              <a:rPr lang="en-US" dirty="0"/>
              <a:t>Needs are Verbs not Nouns</a:t>
            </a:r>
          </a:p>
          <a:p>
            <a:pPr lvl="2"/>
            <a:r>
              <a:rPr lang="en-US" dirty="0"/>
              <a:t>Verbs (activities and desires)</a:t>
            </a:r>
          </a:p>
          <a:p>
            <a:pPr lvl="2"/>
            <a:r>
              <a:rPr lang="en-US" dirty="0"/>
              <a:t>Nouns (solutions)</a:t>
            </a:r>
          </a:p>
          <a:p>
            <a:pPr lvl="1"/>
            <a:r>
              <a:rPr lang="en-US" dirty="0"/>
              <a:t>Identify needs from the user traits you noted, or from contradictions between information</a:t>
            </a:r>
          </a:p>
          <a:p>
            <a:pPr lvl="2"/>
            <a:r>
              <a:rPr lang="en-US" dirty="0"/>
              <a:t>disconnect between what user says and what user does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02AEDB-F609-774E-B459-B473785BCC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1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48EB9-BCC5-B546-8107-EB1EACB28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4600" y="304800"/>
            <a:ext cx="7162800" cy="6231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AR/VR the Best Solution?</a:t>
            </a:r>
          </a:p>
          <a:p>
            <a:pPr lvl="1"/>
            <a:r>
              <a:rPr lang="en-US" dirty="0"/>
              <a:t>Not every problem can be solved by AR/VR</a:t>
            </a:r>
          </a:p>
          <a:p>
            <a:pPr lvl="1"/>
            <a:r>
              <a:rPr lang="en-US" dirty="0"/>
              <a:t>Problems Ideal for AR/VR, have:</a:t>
            </a:r>
          </a:p>
          <a:p>
            <a:pPr lvl="2"/>
            <a:r>
              <a:rPr lang="en-US" dirty="0"/>
              <a:t>visual elements</a:t>
            </a:r>
          </a:p>
          <a:p>
            <a:pPr lvl="2"/>
            <a:r>
              <a:rPr lang="en-US" dirty="0"/>
              <a:t>3D spatial interaction</a:t>
            </a:r>
          </a:p>
          <a:p>
            <a:pPr lvl="2"/>
            <a:r>
              <a:rPr lang="en-US" dirty="0"/>
              <a:t>physical manipulation</a:t>
            </a:r>
          </a:p>
          <a:p>
            <a:pPr lvl="2"/>
            <a:r>
              <a:rPr lang="en-US" dirty="0"/>
              <a:t>procedural learning</a:t>
            </a:r>
          </a:p>
          <a:p>
            <a:pPr lvl="2"/>
            <a:r>
              <a:rPr lang="en-US" dirty="0"/>
              <a:t>[AR]need for connection with real world</a:t>
            </a:r>
          </a:p>
          <a:p>
            <a:pPr lvl="1"/>
            <a:r>
              <a:rPr lang="en-US" dirty="0"/>
              <a:t>Problems Not ideal for AR/VR, have:</a:t>
            </a:r>
          </a:p>
          <a:p>
            <a:pPr lvl="2"/>
            <a:r>
              <a:rPr lang="en-US" dirty="0"/>
              <a:t>heavy reading, text editing</a:t>
            </a:r>
          </a:p>
          <a:p>
            <a:pPr lvl="2"/>
            <a:r>
              <a:rPr lang="en-US" dirty="0"/>
              <a:t>many non visual elements</a:t>
            </a:r>
          </a:p>
          <a:p>
            <a:pPr lvl="2"/>
            <a:r>
              <a:rPr lang="en-US" dirty="0"/>
              <a:t>non spatial tasks</a:t>
            </a:r>
          </a:p>
          <a:p>
            <a:pPr lvl="2"/>
            <a:r>
              <a:rPr lang="en-US" dirty="0"/>
              <a:t>need for tactile, haptic, olfaction feedback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E4FF35-716C-9E4F-A880-CF8F3B1D936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0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4B0374-EAAB-344E-8128-CF0DB445F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Suitable for VR or not?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42FE5C-40BA-F04F-B414-EC29008CA14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118286" y="1538560"/>
            <a:ext cx="3062041" cy="2363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998177" y="4047368"/>
            <a:ext cx="3803659" cy="2218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921567" y="4063217"/>
            <a:ext cx="3989690" cy="2237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2323961" y="1538561"/>
            <a:ext cx="4676457" cy="2353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3029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2EE3FB-FA0F-4E41-9116-CF00DBAAE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6B75D85-6E82-0A45-83CB-678E12B01DC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9EAB19-EE5F-7E4C-A7AF-4D65B6F137C2}"/>
              </a:ext>
            </a:extLst>
          </p:cNvPr>
          <p:cNvSpPr/>
          <p:nvPr/>
        </p:nvSpPr>
        <p:spPr>
          <a:xfrm>
            <a:off x="3289822" y="1999424"/>
            <a:ext cx="7019664" cy="3718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8968CEA-C2B4-2B40-A305-A25FA5A53446}"/>
              </a:ext>
            </a:extLst>
          </p:cNvPr>
          <p:cNvSpPr/>
          <p:nvPr/>
        </p:nvSpPr>
        <p:spPr>
          <a:xfrm>
            <a:off x="5075465" y="3848207"/>
            <a:ext cx="2501729" cy="413785"/>
          </a:xfrm>
          <a:custGeom>
            <a:avLst/>
            <a:gdLst/>
            <a:ahLst/>
            <a:cxnLst/>
            <a:rect l="l" t="t" r="r" b="b"/>
            <a:pathLst>
              <a:path w="2756534" h="455929">
                <a:moveTo>
                  <a:pt x="928837" y="160606"/>
                </a:moveTo>
                <a:lnTo>
                  <a:pt x="236192" y="160606"/>
                </a:lnTo>
                <a:lnTo>
                  <a:pt x="2746933" y="455717"/>
                </a:lnTo>
                <a:lnTo>
                  <a:pt x="2756372" y="375413"/>
                </a:lnTo>
                <a:lnTo>
                  <a:pt x="928837" y="160606"/>
                </a:lnTo>
                <a:close/>
              </a:path>
              <a:path w="2756534" h="455929">
                <a:moveTo>
                  <a:pt x="255069" y="0"/>
                </a:moveTo>
                <a:lnTo>
                  <a:pt x="0" y="92138"/>
                </a:lnTo>
                <a:lnTo>
                  <a:pt x="226753" y="240911"/>
                </a:lnTo>
                <a:lnTo>
                  <a:pt x="236192" y="160606"/>
                </a:lnTo>
                <a:lnTo>
                  <a:pt x="928837" y="160606"/>
                </a:lnTo>
                <a:lnTo>
                  <a:pt x="245630" y="80303"/>
                </a:lnTo>
                <a:lnTo>
                  <a:pt x="255069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1C1B992D-BBB8-B747-AD69-FA62D3222B42}"/>
              </a:ext>
            </a:extLst>
          </p:cNvPr>
          <p:cNvSpPr/>
          <p:nvPr/>
        </p:nvSpPr>
        <p:spPr>
          <a:xfrm>
            <a:off x="5661333" y="1767049"/>
            <a:ext cx="661595" cy="257031"/>
          </a:xfrm>
          <a:custGeom>
            <a:avLst/>
            <a:gdLst/>
            <a:ahLst/>
            <a:cxnLst/>
            <a:rect l="l" t="t" r="r" b="b"/>
            <a:pathLst>
              <a:path w="728979" h="283210">
                <a:moveTo>
                  <a:pt x="1361" y="0"/>
                </a:moveTo>
                <a:lnTo>
                  <a:pt x="0" y="80845"/>
                </a:lnTo>
                <a:lnTo>
                  <a:pt x="74402" y="82097"/>
                </a:lnTo>
                <a:lnTo>
                  <a:pt x="145281" y="85727"/>
                </a:lnTo>
                <a:lnTo>
                  <a:pt x="213622" y="91608"/>
                </a:lnTo>
                <a:lnTo>
                  <a:pt x="279036" y="99616"/>
                </a:lnTo>
                <a:lnTo>
                  <a:pt x="341135" y="109617"/>
                </a:lnTo>
                <a:lnTo>
                  <a:pt x="399520" y="121474"/>
                </a:lnTo>
                <a:lnTo>
                  <a:pt x="453788" y="135042"/>
                </a:lnTo>
                <a:lnTo>
                  <a:pt x="498425" y="148612"/>
                </a:lnTo>
                <a:lnTo>
                  <a:pt x="514680" y="158697"/>
                </a:lnTo>
                <a:lnTo>
                  <a:pt x="466133" y="213917"/>
                </a:lnTo>
                <a:lnTo>
                  <a:pt x="728390" y="282992"/>
                </a:lnTo>
                <a:lnTo>
                  <a:pt x="652865" y="97127"/>
                </a:lnTo>
                <a:lnTo>
                  <a:pt x="568811" y="97127"/>
                </a:lnTo>
                <a:lnTo>
                  <a:pt x="533563" y="75258"/>
                </a:lnTo>
                <a:lnTo>
                  <a:pt x="473345" y="56587"/>
                </a:lnTo>
                <a:lnTo>
                  <a:pt x="415569" y="42226"/>
                </a:lnTo>
                <a:lnTo>
                  <a:pt x="353955" y="29782"/>
                </a:lnTo>
                <a:lnTo>
                  <a:pt x="288829" y="19354"/>
                </a:lnTo>
                <a:lnTo>
                  <a:pt x="220527" y="11047"/>
                </a:lnTo>
                <a:lnTo>
                  <a:pt x="149390" y="4974"/>
                </a:lnTo>
                <a:lnTo>
                  <a:pt x="75763" y="1252"/>
                </a:lnTo>
                <a:lnTo>
                  <a:pt x="1361" y="0"/>
                </a:lnTo>
                <a:close/>
              </a:path>
              <a:path w="728979" h="283210">
                <a:moveTo>
                  <a:pt x="626296" y="31741"/>
                </a:moveTo>
                <a:lnTo>
                  <a:pt x="568811" y="97127"/>
                </a:lnTo>
                <a:lnTo>
                  <a:pt x="652865" y="97127"/>
                </a:lnTo>
                <a:lnTo>
                  <a:pt x="626296" y="31741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5A73FB-CC51-664E-A803-B0E333BFD636}"/>
              </a:ext>
            </a:extLst>
          </p:cNvPr>
          <p:cNvSpPr/>
          <p:nvPr/>
        </p:nvSpPr>
        <p:spPr>
          <a:xfrm>
            <a:off x="3276599" y="3429000"/>
            <a:ext cx="1798865" cy="1097280"/>
          </a:xfrm>
          <a:prstGeom prst="ellipse">
            <a:avLst/>
          </a:prstGeom>
          <a:solidFill>
            <a:srgbClr val="FFC8C8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CA3C29E3-C220-1F42-AEF2-AB60D0771C7F}"/>
              </a:ext>
            </a:extLst>
          </p:cNvPr>
          <p:cNvSpPr txBox="1"/>
          <p:nvPr/>
        </p:nvSpPr>
        <p:spPr>
          <a:xfrm>
            <a:off x="5623990" y="2236044"/>
            <a:ext cx="1392923" cy="722785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algn="ctr">
              <a:lnSpc>
                <a:spcPct val="100499"/>
              </a:lnSpc>
              <a:spcBef>
                <a:spcPts val="82"/>
              </a:spcBef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Identify</a:t>
            </a:r>
            <a:r>
              <a:rPr sz="1543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needs/</a:t>
            </a:r>
            <a:r>
              <a:rPr lang="en-US" sz="1543" b="1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establish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requirements</a:t>
            </a:r>
            <a:endParaRPr sz="1543" dirty="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882335D-916F-3242-8209-61700E39CB0B}"/>
              </a:ext>
            </a:extLst>
          </p:cNvPr>
          <p:cNvSpPr txBox="1"/>
          <p:nvPr/>
        </p:nvSpPr>
        <p:spPr>
          <a:xfrm>
            <a:off x="3702089" y="3765840"/>
            <a:ext cx="1054634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(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g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endParaRPr sz="1543">
              <a:latin typeface="Arial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E1E1E1C-3344-184A-948B-28C4B0FDFFB4}"/>
              </a:ext>
            </a:extLst>
          </p:cNvPr>
          <p:cNvSpPr txBox="1"/>
          <p:nvPr/>
        </p:nvSpPr>
        <p:spPr>
          <a:xfrm>
            <a:off x="1858356" y="4129249"/>
            <a:ext cx="8521785" cy="18905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R="1524959" algn="r">
              <a:spcBef>
                <a:spcPts val="91"/>
              </a:spcBef>
            </a:pP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l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u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te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60" dirty="0">
              <a:latin typeface="Times New Roman"/>
              <a:cs typeface="Times New Roman"/>
            </a:endParaRPr>
          </a:p>
          <a:p>
            <a:pPr marL="4203722" marR="3330588">
              <a:lnSpc>
                <a:spcPct val="100499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Build an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ac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lang="en-US" sz="1543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version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2178" dirty="0">
              <a:latin typeface="Times New Roman"/>
              <a:cs typeface="Times New Roman"/>
            </a:endParaRPr>
          </a:p>
          <a:p>
            <a:pPr marR="4611" algn="r">
              <a:lnSpc>
                <a:spcPts val="1820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Final</a:t>
            </a:r>
            <a:r>
              <a:rPr sz="1543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Product</a:t>
            </a:r>
            <a:endParaRPr sz="154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08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9326" y="1939383"/>
            <a:ext cx="5367990" cy="2979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B45355-DBF9-8148-9657-043BAAAF1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5575" y="267891"/>
            <a:ext cx="9000850" cy="1333038"/>
          </a:xfrm>
        </p:spPr>
        <p:txBody>
          <a:bodyPr>
            <a:normAutofit/>
          </a:bodyPr>
          <a:lstStyle/>
          <a:p>
            <a:r>
              <a:rPr lang="en-US" dirty="0"/>
              <a:t>How Can we Design AR/VR experiences that meet real needs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CD232F-9C4E-0145-93CD-165C623391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7027148" y="4191000"/>
            <a:ext cx="3605526" cy="2007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3067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09756F-80F0-484F-9D81-66D1975FC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3079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Idea Generation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user need is found, solutions can be proposed</a:t>
            </a:r>
          </a:p>
          <a:p>
            <a:pPr lvl="1"/>
            <a:r>
              <a:rPr lang="en-US" dirty="0"/>
              <a:t>Idea generation through:</a:t>
            </a:r>
          </a:p>
          <a:p>
            <a:pPr lvl="2"/>
            <a:r>
              <a:rPr lang="en-US" dirty="0"/>
              <a:t>Brainstorming</a:t>
            </a:r>
          </a:p>
          <a:p>
            <a:pPr lvl="2"/>
            <a:r>
              <a:rPr lang="en-US" dirty="0"/>
              <a:t>Lateral thinking</a:t>
            </a:r>
          </a:p>
          <a:p>
            <a:pPr lvl="2"/>
            <a:r>
              <a:rPr lang="en-US" dirty="0"/>
              <a:t>Ideal storming</a:t>
            </a:r>
          </a:p>
          <a:p>
            <a:pPr lvl="2"/>
            <a:r>
              <a:rPr lang="en-US" dirty="0"/>
              <a:t>Formal problem solving</a:t>
            </a:r>
          </a:p>
          <a:p>
            <a:pPr lvl="2"/>
            <a:r>
              <a:rPr lang="en-US" dirty="0"/>
              <a:t>Etc..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EEFB0-F134-2E48-AFE6-E76E69182CF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647099" y="827021"/>
            <a:ext cx="2935301" cy="260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3276600" y="1264412"/>
            <a:ext cx="4343326" cy="172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647099" y="3810000"/>
            <a:ext cx="1737704" cy="23604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185687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4851F2-B8DE-FD48-B4FE-3A2CD932B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6231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Elaboration and Reduction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Elaborate on Ideas and Reduce to Final Design Direction</a:t>
            </a:r>
          </a:p>
          <a:p>
            <a:pPr lvl="2"/>
            <a:r>
              <a:rPr lang="en-US" dirty="0"/>
              <a:t>Elaborate - generate solutions. These are the opportunities.</a:t>
            </a:r>
          </a:p>
          <a:p>
            <a:pPr lvl="2"/>
            <a:r>
              <a:rPr lang="en-US" dirty="0"/>
              <a:t>Reduce - decide on the ones worth pursuing</a:t>
            </a:r>
          </a:p>
          <a:p>
            <a:pPr lvl="2"/>
            <a:r>
              <a:rPr lang="en-US" dirty="0"/>
              <a:t>Repeat - elaborate and reduce again on those solutions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46E8C8-D1BA-DD4C-B0D9-8A792CB74D8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2516439" y="1111365"/>
            <a:ext cx="7280157" cy="3412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33312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E656F2-208E-A944-AC56-33AD9160B3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Interface Design Sketches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95405C-6873-2F4E-84C6-E2B1460521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49254" y="1585445"/>
            <a:ext cx="4953320" cy="1993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944668" y="1444643"/>
            <a:ext cx="4962541" cy="2213578"/>
          </a:xfrm>
          <a:custGeom>
            <a:avLst/>
            <a:gdLst/>
            <a:ahLst/>
            <a:cxnLst/>
            <a:rect l="l" t="t" r="r" b="b"/>
            <a:pathLst>
              <a:path w="5467985" h="2439035">
                <a:moveTo>
                  <a:pt x="0" y="0"/>
                </a:moveTo>
                <a:lnTo>
                  <a:pt x="5467931" y="0"/>
                </a:lnTo>
                <a:lnTo>
                  <a:pt x="5467931" y="2438839"/>
                </a:lnTo>
                <a:lnTo>
                  <a:pt x="0" y="2438839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921245" y="3344761"/>
            <a:ext cx="5442536" cy="2525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4916658" y="3340174"/>
            <a:ext cx="5451822" cy="2534578"/>
          </a:xfrm>
          <a:custGeom>
            <a:avLst/>
            <a:gdLst/>
            <a:ahLst/>
            <a:cxnLst/>
            <a:rect l="l" t="t" r="r" b="b"/>
            <a:pathLst>
              <a:path w="6007100" h="2792729">
                <a:moveTo>
                  <a:pt x="0" y="0"/>
                </a:moveTo>
                <a:lnTo>
                  <a:pt x="6006975" y="0"/>
                </a:lnTo>
                <a:lnTo>
                  <a:pt x="6006975" y="2792654"/>
                </a:lnTo>
                <a:lnTo>
                  <a:pt x="0" y="2792654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4191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460067" y="1576458"/>
            <a:ext cx="5715000" cy="3705083"/>
          </a:xfrm>
          <a:prstGeom prst="rect">
            <a:avLst/>
          </a:prstGeom>
          <a:blipFill>
            <a:blip r:embed="rId2" cstate="print"/>
            <a:stretch>
              <a:fillRect r="-2976"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50C10D-1717-7242-8C32-97AF5A9AB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181600" cy="5202536"/>
          </a:xfrm>
        </p:spPr>
        <p:txBody>
          <a:bodyPr>
            <a:normAutofit/>
          </a:bodyPr>
          <a:lstStyle/>
          <a:p>
            <a:r>
              <a:rPr lang="en-US" dirty="0"/>
              <a:t>Role of Sketching</a:t>
            </a:r>
          </a:p>
          <a:p>
            <a:pPr lvl="1"/>
            <a:r>
              <a:rPr lang="en-US" dirty="0"/>
              <a:t>Use sketching as way to communicate and create new ideas</a:t>
            </a:r>
          </a:p>
          <a:p>
            <a:endParaRPr lang="en-US" dirty="0"/>
          </a:p>
          <a:p>
            <a:pPr lvl="1"/>
            <a:r>
              <a:rPr lang="en-US" i="1" dirty="0"/>
              <a:t>“Sketching is about the activity not the result”</a:t>
            </a:r>
          </a:p>
          <a:p>
            <a:pPr marL="612775" lvl="3" indent="0">
              <a:buNone/>
            </a:pPr>
            <a:r>
              <a:rPr lang="en-US" dirty="0"/>
              <a:t>			Bill Buxton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C6DFECC-A0C0-B04D-8C93-36604870C83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5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7A441-3076-1847-99FC-81C31700D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0" y="827733"/>
            <a:ext cx="57150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is Sketching Useful?</a:t>
            </a:r>
          </a:p>
          <a:p>
            <a:pPr lvl="1"/>
            <a:r>
              <a:rPr lang="en-US" dirty="0"/>
              <a:t>Early ideation</a:t>
            </a:r>
          </a:p>
          <a:p>
            <a:pPr lvl="1"/>
            <a:r>
              <a:rPr lang="en-US" dirty="0"/>
              <a:t>Think through ideas</a:t>
            </a:r>
          </a:p>
          <a:p>
            <a:pPr lvl="1"/>
            <a:r>
              <a:rPr lang="en-US" dirty="0"/>
              <a:t>Force you to visualize how things come together</a:t>
            </a:r>
          </a:p>
          <a:p>
            <a:pPr lvl="1"/>
            <a:r>
              <a:rPr lang="en-US" dirty="0"/>
              <a:t>Communicate ideas to inspire new designs</a:t>
            </a:r>
          </a:p>
          <a:p>
            <a:pPr lvl="1"/>
            <a:r>
              <a:rPr lang="en-US" dirty="0"/>
              <a:t>Ideal for active brainstorming</a:t>
            </a:r>
          </a:p>
          <a:p>
            <a:pPr lvl="1"/>
            <a:r>
              <a:rPr lang="en-US" dirty="0"/>
              <a:t>Beginning of prototyping process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7866C1-D64F-B747-A270-3E227FA9078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5226-1629-6E46-A4FD-360A6D060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0800" y="609600"/>
            <a:ext cx="7010400" cy="59269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VR Design Considerations</a:t>
            </a:r>
          </a:p>
          <a:p>
            <a:pPr lvl="1"/>
            <a:r>
              <a:rPr lang="en-US" dirty="0"/>
              <a:t>Use UI Best Practices</a:t>
            </a:r>
          </a:p>
          <a:p>
            <a:pPr lvl="2"/>
            <a:r>
              <a:rPr lang="en-US" dirty="0"/>
              <a:t>Adapt know UI guidelines to VR</a:t>
            </a:r>
          </a:p>
          <a:p>
            <a:pPr lvl="1"/>
            <a:r>
              <a:rPr lang="en-US" dirty="0"/>
              <a:t>Use of Interface Metaphors/Affordances</a:t>
            </a:r>
          </a:p>
          <a:p>
            <a:pPr lvl="2"/>
            <a:r>
              <a:rPr lang="en-US" dirty="0"/>
              <a:t>Decide best metaphor for VR application</a:t>
            </a:r>
          </a:p>
          <a:p>
            <a:pPr lvl="1"/>
            <a:r>
              <a:rPr lang="en-US" dirty="0"/>
              <a:t>Design for Humans</a:t>
            </a:r>
          </a:p>
          <a:p>
            <a:pPr lvl="2"/>
            <a:r>
              <a:rPr lang="en-US" dirty="0"/>
              <a:t>Use Human Information Processing model</a:t>
            </a:r>
          </a:p>
          <a:p>
            <a:pPr lvl="1"/>
            <a:r>
              <a:rPr lang="en-US" dirty="0"/>
              <a:t>Design for Different User Groups</a:t>
            </a:r>
          </a:p>
          <a:p>
            <a:pPr lvl="2"/>
            <a:r>
              <a:rPr lang="en-US" dirty="0"/>
              <a:t>Different users may have unique needs</a:t>
            </a:r>
          </a:p>
          <a:p>
            <a:pPr lvl="1"/>
            <a:r>
              <a:rPr lang="en-US" dirty="0"/>
              <a:t>Design for the Whole User</a:t>
            </a:r>
          </a:p>
          <a:p>
            <a:pPr lvl="2"/>
            <a:r>
              <a:rPr lang="en-US" dirty="0"/>
              <a:t>Social, cultural, emotional, physical cognitive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40A18-31D6-4F47-9CA0-F4E24E57DA1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8FD8C-E2F7-FB41-BCCA-68B892F58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827733"/>
            <a:ext cx="8229600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UI Best Practices</a:t>
            </a:r>
          </a:p>
          <a:p>
            <a:pPr lvl="1"/>
            <a:r>
              <a:rPr lang="en-US" dirty="0"/>
              <a:t>General UI design principles can be applied to VR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Shneiderman’s</a:t>
            </a:r>
            <a:r>
              <a:rPr lang="en-US" dirty="0"/>
              <a:t> UI guidelines</a:t>
            </a:r>
          </a:p>
          <a:p>
            <a:pPr lvl="1"/>
            <a:r>
              <a:rPr lang="en-US" dirty="0"/>
              <a:t>Providing interface feedback</a:t>
            </a:r>
          </a:p>
          <a:p>
            <a:pPr lvl="2"/>
            <a:r>
              <a:rPr lang="en-US" dirty="0"/>
              <a:t>Mixture of reactive, instrumental and operational feedback</a:t>
            </a:r>
          </a:p>
          <a:p>
            <a:pPr lvl="2"/>
            <a:r>
              <a:rPr lang="en-US" dirty="0"/>
              <a:t>Maintain spatial and temporal correspondence</a:t>
            </a:r>
          </a:p>
          <a:p>
            <a:pPr lvl="1"/>
            <a:r>
              <a:rPr lang="en-US" dirty="0"/>
              <a:t>Use constraints</a:t>
            </a:r>
          </a:p>
          <a:p>
            <a:pPr lvl="2"/>
            <a:r>
              <a:rPr lang="en-US" dirty="0"/>
              <a:t>Specify relations between variables that must be satisfied</a:t>
            </a:r>
          </a:p>
          <a:p>
            <a:pPr lvl="3"/>
            <a:r>
              <a:rPr lang="en-US" dirty="0"/>
              <a:t>E.g. physical constraints reduce freedom of movement</a:t>
            </a:r>
          </a:p>
          <a:p>
            <a:pPr lvl="1"/>
            <a:r>
              <a:rPr lang="en-US" dirty="0"/>
              <a:t>Support Two-Handed control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Guiard’s</a:t>
            </a:r>
            <a:r>
              <a:rPr lang="en-US" dirty="0"/>
              <a:t> framework of bimanual manipulation</a:t>
            </a:r>
          </a:p>
          <a:p>
            <a:pPr lvl="3"/>
            <a:r>
              <a:rPr lang="en-US" dirty="0"/>
              <a:t>Dominant vs. non-dominant hands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741F8F-B990-884F-A4DA-9B87EFCB6E8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943600" y="6400801"/>
            <a:ext cx="5242167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Ben Shneiderman, Designing the User Interface: Strategies for Effective Human-Computer Interaction, 1997</a:t>
            </a:r>
          </a:p>
        </p:txBody>
      </p:sp>
    </p:spTree>
    <p:extLst>
      <p:ext uri="{BB962C8B-B14F-4D97-AF65-F5344CB8AC3E}">
        <p14:creationId xmlns:p14="http://schemas.microsoft.com/office/powerpoint/2010/main" val="102965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2B5A95-DA57-FC43-B68B-EB1439AB3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304800"/>
            <a:ext cx="7924800" cy="6019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Interface Metaphors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Design interface object to be similar to familiar physical object that the user knows how to use</a:t>
            </a:r>
          </a:p>
          <a:p>
            <a:pPr lvl="2"/>
            <a:r>
              <a:rPr lang="en-US" dirty="0"/>
              <a:t>E.g. Desktop metaphor, spreadsheet, calculator</a:t>
            </a:r>
          </a:p>
          <a:p>
            <a:pPr lvl="1"/>
            <a:r>
              <a:rPr lang="en-US" dirty="0"/>
              <a:t>Benefits</a:t>
            </a:r>
          </a:p>
          <a:p>
            <a:pPr lvl="2"/>
            <a:r>
              <a:rPr lang="en-US" dirty="0"/>
              <a:t>Makes learning interface easier and more accessible</a:t>
            </a:r>
          </a:p>
          <a:p>
            <a:pPr lvl="2"/>
            <a:r>
              <a:rPr lang="en-US" dirty="0"/>
              <a:t>Users understand underlying conceptual model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E1E618-5F5D-7849-BD5D-FD866FFB748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917090" y="1143000"/>
            <a:ext cx="3359355" cy="2128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3826533" y="1426818"/>
            <a:ext cx="2923071" cy="1844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2447252" y="1412402"/>
            <a:ext cx="1160858" cy="1859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6424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FE941-93E7-9D44-92F6-24E61203F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1300" y="533400"/>
            <a:ext cx="6629400" cy="60031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Typical AR/VR Interface Metaphors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Direct Manipulation</a:t>
            </a:r>
          </a:p>
          <a:p>
            <a:pPr lvl="2"/>
            <a:r>
              <a:rPr lang="en-US" dirty="0"/>
              <a:t>Reach out and directly grab objects</a:t>
            </a:r>
          </a:p>
          <a:p>
            <a:pPr lvl="1"/>
            <a:r>
              <a:rPr lang="en-US" dirty="0"/>
              <a:t>Ray Casting</a:t>
            </a:r>
          </a:p>
          <a:p>
            <a:pPr lvl="2"/>
            <a:r>
              <a:rPr lang="en-US" dirty="0"/>
              <a:t>Select objects through ray from head/hand</a:t>
            </a:r>
          </a:p>
          <a:p>
            <a:pPr lvl="1"/>
            <a:r>
              <a:rPr lang="en-US" dirty="0"/>
              <a:t>Vehicle Movement</a:t>
            </a:r>
          </a:p>
          <a:p>
            <a:pPr lvl="2"/>
            <a:r>
              <a:rPr lang="en-US" dirty="0"/>
              <a:t>Move through VR environment through vehicle movement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810EA-7785-1943-83A1-854A66A4EAE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862989" y="1219577"/>
            <a:ext cx="4072730" cy="2201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744232" y="1219200"/>
            <a:ext cx="2947531" cy="220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03398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43919-0A3C-DE4B-BF16-70245AD14D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Example: Handle Bar Metaphor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014F7-A5FA-CC4F-9C28-2C8D3063411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https://youtu.be/VBCP63jD3OI</a:t>
            </a:r>
            <a:r>
              <a:rPr lang="en-US" dirty="0"/>
              <a:t> </a:t>
            </a:r>
          </a:p>
        </p:txBody>
      </p:sp>
      <p:pic>
        <p:nvPicPr>
          <p:cNvPr id="7" name="Online Media 6" descr="CHI2012: A Handle Bar Metaphor for Virtual Object Manipulation with Mid-Air Interaction">
            <a:hlinkClick r:id="" action="ppaction://media"/>
            <a:extLst>
              <a:ext uri="{FF2B5EF4-FFF2-40B4-BE49-F238E27FC236}">
                <a16:creationId xmlns:a16="http://schemas.microsoft.com/office/drawing/2014/main" id="{86C6B0C2-2DD9-4140-A02A-4416F66052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4187" y="1039037"/>
            <a:ext cx="7243625" cy="54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1DF971-E48A-5A4E-AE59-73A935CA6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Interaction Design ?</a:t>
            </a:r>
          </a:p>
          <a:p>
            <a:pPr lvl="1"/>
            <a:r>
              <a:rPr lang="en-US" i="1" dirty="0"/>
              <a:t>“Designing interactive products to support </a:t>
            </a:r>
            <a:br>
              <a:rPr lang="en-US" i="1" dirty="0"/>
            </a:br>
            <a:r>
              <a:rPr lang="en-US" i="1" dirty="0"/>
              <a:t>people in their everyday and working lives”</a:t>
            </a:r>
          </a:p>
          <a:p>
            <a:pPr marL="612775" lvl="3" indent="0">
              <a:buNone/>
            </a:pPr>
            <a:r>
              <a:rPr lang="en-US" i="1" dirty="0"/>
              <a:t>		J. </a:t>
            </a:r>
            <a:r>
              <a:rPr lang="en-US" dirty="0" err="1"/>
              <a:t>Preece</a:t>
            </a:r>
            <a:r>
              <a:rPr lang="en-US" dirty="0"/>
              <a:t>, Interaction Design, 2002.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Interaction Design is the design of user </a:t>
            </a:r>
            <a:br>
              <a:rPr lang="en-US" dirty="0"/>
            </a:br>
            <a:r>
              <a:rPr lang="en-US" dirty="0"/>
              <a:t>experience with technology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FBC48-E3A5-5B47-A052-C227D8C7947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534400" y="2225552"/>
            <a:ext cx="2895470" cy="3718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249063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9BBC2-B4E2-0543-9C2D-A24FB5A89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are These Used?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2F1C91-E4CB-C143-B7D6-6BF532B74EC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244088" y="2233290"/>
            <a:ext cx="2997004" cy="321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5670585" y="1880966"/>
            <a:ext cx="3013939" cy="187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312620" y="4032872"/>
            <a:ext cx="4268572" cy="2351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97798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C4D71-4D02-5947-A4CF-645ED1A9C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6500" y="827733"/>
            <a:ext cx="7239000" cy="5202536"/>
          </a:xfrm>
        </p:spPr>
        <p:txBody>
          <a:bodyPr>
            <a:normAutofit/>
          </a:bodyPr>
          <a:lstStyle/>
          <a:p>
            <a:r>
              <a:rPr lang="en-US" dirty="0"/>
              <a:t>Affordances</a:t>
            </a:r>
          </a:p>
          <a:p>
            <a:pPr lvl="1"/>
            <a:r>
              <a:rPr lang="en-US" i="1" dirty="0"/>
              <a:t>”… the </a:t>
            </a:r>
            <a:r>
              <a:rPr lang="en-US" b="1" i="1" dirty="0"/>
              <a:t>perceived</a:t>
            </a:r>
            <a:r>
              <a:rPr lang="en-US" i="1" dirty="0"/>
              <a:t> and </a:t>
            </a:r>
            <a:r>
              <a:rPr lang="en-US" b="1" i="1" dirty="0"/>
              <a:t>actual</a:t>
            </a:r>
            <a:r>
              <a:rPr lang="en-US" i="1" dirty="0"/>
              <a:t> properties of the thing, primarily those fundamental properties that determine just how the thing could possibly be used. </a:t>
            </a:r>
          </a:p>
          <a:p>
            <a:pPr lvl="1"/>
            <a:r>
              <a:rPr lang="en-US" i="1" dirty="0"/>
              <a:t>[...]</a:t>
            </a:r>
          </a:p>
          <a:p>
            <a:pPr lvl="1"/>
            <a:r>
              <a:rPr lang="en-US" i="1" dirty="0"/>
              <a:t>Affordances provide strong clues to the operations of things.”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C0654C-D06E-5349-9147-C2EF24E9B71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Norman, The Psychology of Everyday Things 1988, p.9</a:t>
            </a:r>
          </a:p>
        </p:txBody>
      </p:sp>
    </p:spTree>
    <p:extLst>
      <p:ext uri="{BB962C8B-B14F-4D97-AF65-F5344CB8AC3E}">
        <p14:creationId xmlns:p14="http://schemas.microsoft.com/office/powerpoint/2010/main" val="2612160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694B75-AF25-EC41-B5CC-97AFB4917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609600"/>
            <a:ext cx="10363200" cy="5791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Perceived vs. Actual Affordances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 algn="ctr"/>
            <a:r>
              <a:rPr lang="en-US" dirty="0"/>
              <a:t>Perceived affordance should match actual affordance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003CF4-163A-B148-B3BD-E6E4FB2B87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69164" y="1496017"/>
            <a:ext cx="8473333" cy="381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91382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467600" y="1828800"/>
            <a:ext cx="3925477" cy="405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EC339-3162-DF47-B393-9E19426BE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827733"/>
            <a:ext cx="79248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vs. Virtual Affordances</a:t>
            </a:r>
          </a:p>
          <a:p>
            <a:pPr lvl="1"/>
            <a:r>
              <a:rPr lang="en-US" dirty="0"/>
              <a:t>Physical Affordance</a:t>
            </a:r>
          </a:p>
          <a:p>
            <a:pPr lvl="2"/>
            <a:r>
              <a:rPr lang="en-US" dirty="0"/>
              <a:t>Look and feel of real objects</a:t>
            </a:r>
          </a:p>
          <a:p>
            <a:pPr lvl="2"/>
            <a:r>
              <a:rPr lang="en-US" dirty="0"/>
              <a:t>Shape, texture, color, weight, etc.</a:t>
            </a:r>
          </a:p>
          <a:p>
            <a:pPr lvl="2"/>
            <a:r>
              <a:rPr lang="en-US" dirty="0"/>
              <a:t>Industrial Design</a:t>
            </a:r>
          </a:p>
          <a:p>
            <a:pPr lvl="1"/>
            <a:r>
              <a:rPr lang="en-US" dirty="0"/>
              <a:t>Virtual Affordance</a:t>
            </a:r>
          </a:p>
          <a:p>
            <a:pPr lvl="2"/>
            <a:r>
              <a:rPr lang="en-US" dirty="0"/>
              <a:t>Look of virtual objects</a:t>
            </a:r>
          </a:p>
          <a:p>
            <a:pPr lvl="2"/>
            <a:r>
              <a:rPr lang="en-US" dirty="0"/>
              <a:t>Copy real objects</a:t>
            </a:r>
          </a:p>
          <a:p>
            <a:pPr lvl="2"/>
            <a:r>
              <a:rPr lang="en-US" dirty="0"/>
              <a:t>Interface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7245A-8E14-CA4D-96EE-7541D09357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7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D643F5-5125-D744-8C26-E48751B8E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2600" y="533400"/>
            <a:ext cx="8686800" cy="60031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Affordances in AR/VR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Design interface objects to show how they are used</a:t>
            </a:r>
          </a:p>
          <a:p>
            <a:pPr lvl="2"/>
            <a:r>
              <a:rPr lang="en-US" dirty="0"/>
              <a:t>Use visual cues to show possible affordances</a:t>
            </a:r>
          </a:p>
          <a:p>
            <a:pPr lvl="2"/>
            <a:r>
              <a:rPr lang="en-US" dirty="0"/>
              <a:t>Perceived affordances should match actual affordances</a:t>
            </a:r>
          </a:p>
          <a:p>
            <a:pPr lvl="2"/>
            <a:r>
              <a:rPr lang="en-US" dirty="0"/>
              <a:t>Good cognitive model - map object behavior to expected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B54E6-C6B8-F740-B2D9-8193A922954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075046" y="1603599"/>
            <a:ext cx="4231724" cy="2380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618645" y="1603599"/>
            <a:ext cx="3565777" cy="2380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2044132" y="4060989"/>
            <a:ext cx="8064777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540017">
              <a:spcBef>
                <a:spcPts val="91"/>
              </a:spcBef>
              <a:tabLst>
                <a:tab pos="4606574" algn="l"/>
              </a:tabLst>
            </a:pP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Familiar objects in</a:t>
            </a:r>
            <a:r>
              <a:rPr sz="1724" i="1" spc="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Job</a:t>
            </a:r>
            <a:r>
              <a:rPr sz="1724" i="1" spc="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Simulator	Object shape shows how to pick</a:t>
            </a:r>
            <a:r>
              <a:rPr sz="1724" i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up</a:t>
            </a:r>
            <a:endParaRPr sz="172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74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AFD060-41F7-F34A-80D7-6E58349BE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Examples of Affordances in AR/VR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3E18C1-8F5E-0049-A535-D8F345D5FF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132709" y="1375847"/>
            <a:ext cx="4329568" cy="220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2082862" y="3612563"/>
            <a:ext cx="2929922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i="1" spc="-5" dirty="0">
                <a:solidFill>
                  <a:srgbClr val="292934"/>
                </a:solidFill>
                <a:latin typeface="Arial"/>
                <a:cs typeface="Arial"/>
              </a:rPr>
              <a:t>Virtual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buttons can be</a:t>
            </a:r>
            <a:r>
              <a:rPr sz="1724" i="1" spc="-5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pushed</a:t>
            </a:r>
            <a:endParaRPr sz="1724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8660" y="1375846"/>
            <a:ext cx="3680133" cy="220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6665191" y="3653894"/>
            <a:ext cx="3528699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i="1" spc="-5" dirty="0">
                <a:solidFill>
                  <a:srgbClr val="292934"/>
                </a:solidFill>
                <a:latin typeface="Arial"/>
                <a:cs typeface="Arial"/>
              </a:rPr>
              <a:t>Virtual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doors can be walked</a:t>
            </a:r>
            <a:r>
              <a:rPr sz="1724" i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through</a:t>
            </a:r>
            <a:endParaRPr sz="1724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74010" y="4112604"/>
            <a:ext cx="3694783" cy="207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6650542" y="6258981"/>
            <a:ext cx="3125865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i="1" spc="-5" dirty="0">
                <a:solidFill>
                  <a:srgbClr val="292934"/>
                </a:solidFill>
                <a:latin typeface="Arial"/>
                <a:cs typeface="Arial"/>
              </a:rPr>
              <a:t>Virtual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objects can be picked</a:t>
            </a:r>
            <a:r>
              <a:rPr sz="1724" i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up</a:t>
            </a:r>
            <a:endParaRPr sz="1724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4159" y="4112605"/>
            <a:ext cx="3743731" cy="2064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 txBox="1"/>
          <p:nvPr/>
        </p:nvSpPr>
        <p:spPr>
          <a:xfrm>
            <a:off x="2710692" y="6258981"/>
            <a:ext cx="2454472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Flying like a bird in</a:t>
            </a:r>
            <a:r>
              <a:rPr sz="1724" i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Birdly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883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4141D2-9CDF-EE41-9BCE-AE6740135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381000"/>
            <a:ext cx="9372600" cy="6155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Information Processing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High level staged model from </a:t>
            </a:r>
            <a:r>
              <a:rPr lang="en-US" dirty="0" err="1"/>
              <a:t>Wickens</a:t>
            </a:r>
            <a:r>
              <a:rPr lang="en-US" dirty="0"/>
              <a:t> and Carswell (1997)</a:t>
            </a:r>
          </a:p>
          <a:p>
            <a:pPr lvl="2"/>
            <a:r>
              <a:rPr lang="en-US" dirty="0"/>
              <a:t>Relates perception, cognition, and physical ergonomics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0306C0-3C96-204D-A972-9598B75577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777587" y="1674287"/>
            <a:ext cx="6518813" cy="358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6176022" y="986949"/>
            <a:ext cx="952052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C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ognition</a:t>
            </a:r>
            <a:endParaRPr sz="172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9393" y="971088"/>
            <a:ext cx="5697007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113">
              <a:spcBef>
                <a:spcPts val="91"/>
              </a:spcBef>
              <a:tabLst>
                <a:tab pos="4452938" algn="l"/>
              </a:tabLst>
            </a:pP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erception	</a:t>
            </a: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rgono</a:t>
            </a: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ics</a:t>
            </a:r>
            <a:endParaRPr sz="1724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580" y="1294494"/>
            <a:ext cx="2135777" cy="272015"/>
          </a:xfrm>
          <a:custGeom>
            <a:avLst/>
            <a:gdLst/>
            <a:ahLst/>
            <a:cxnLst/>
            <a:rect l="l" t="t" r="r" b="b"/>
            <a:pathLst>
              <a:path w="2353310" h="299719">
                <a:moveTo>
                  <a:pt x="2353060" y="299382"/>
                </a:moveTo>
                <a:lnTo>
                  <a:pt x="2345695" y="259588"/>
                </a:lnTo>
                <a:lnTo>
                  <a:pt x="2324909" y="223830"/>
                </a:lnTo>
                <a:lnTo>
                  <a:pt x="2292669" y="193534"/>
                </a:lnTo>
                <a:lnTo>
                  <a:pt x="2250939" y="170128"/>
                </a:lnTo>
                <a:lnTo>
                  <a:pt x="2201684" y="155038"/>
                </a:lnTo>
                <a:lnTo>
                  <a:pt x="2146871" y="149691"/>
                </a:lnTo>
                <a:lnTo>
                  <a:pt x="1487641" y="149691"/>
                </a:lnTo>
                <a:lnTo>
                  <a:pt x="1432828" y="144344"/>
                </a:lnTo>
                <a:lnTo>
                  <a:pt x="1383574" y="129253"/>
                </a:lnTo>
                <a:lnTo>
                  <a:pt x="1341844" y="105847"/>
                </a:lnTo>
                <a:lnTo>
                  <a:pt x="1309603" y="75551"/>
                </a:lnTo>
                <a:lnTo>
                  <a:pt x="1288818" y="39793"/>
                </a:lnTo>
                <a:lnTo>
                  <a:pt x="1281452" y="0"/>
                </a:lnTo>
                <a:lnTo>
                  <a:pt x="1274087" y="39793"/>
                </a:lnTo>
                <a:lnTo>
                  <a:pt x="1253302" y="75551"/>
                </a:lnTo>
                <a:lnTo>
                  <a:pt x="1221061" y="105847"/>
                </a:lnTo>
                <a:lnTo>
                  <a:pt x="1179331" y="129253"/>
                </a:lnTo>
                <a:lnTo>
                  <a:pt x="1130077" y="144344"/>
                </a:lnTo>
                <a:lnTo>
                  <a:pt x="1075264" y="149691"/>
                </a:lnTo>
                <a:lnTo>
                  <a:pt x="206188" y="149691"/>
                </a:lnTo>
                <a:lnTo>
                  <a:pt x="151375" y="155038"/>
                </a:lnTo>
                <a:lnTo>
                  <a:pt x="102121" y="170128"/>
                </a:lnTo>
                <a:lnTo>
                  <a:pt x="60391" y="193534"/>
                </a:lnTo>
                <a:lnTo>
                  <a:pt x="28150" y="223830"/>
                </a:lnTo>
                <a:lnTo>
                  <a:pt x="7365" y="259588"/>
                </a:lnTo>
                <a:lnTo>
                  <a:pt x="0" y="299382"/>
                </a:lnTo>
              </a:path>
            </a:pathLst>
          </a:custGeom>
          <a:ln w="4042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5471606" y="1306724"/>
            <a:ext cx="2135777" cy="272015"/>
          </a:xfrm>
          <a:custGeom>
            <a:avLst/>
            <a:gdLst/>
            <a:ahLst/>
            <a:cxnLst/>
            <a:rect l="l" t="t" r="r" b="b"/>
            <a:pathLst>
              <a:path w="2353309" h="299719">
                <a:moveTo>
                  <a:pt x="2353060" y="299382"/>
                </a:moveTo>
                <a:lnTo>
                  <a:pt x="2345695" y="259588"/>
                </a:lnTo>
                <a:lnTo>
                  <a:pt x="2324909" y="223830"/>
                </a:lnTo>
                <a:lnTo>
                  <a:pt x="2292669" y="193534"/>
                </a:lnTo>
                <a:lnTo>
                  <a:pt x="2250939" y="170128"/>
                </a:lnTo>
                <a:lnTo>
                  <a:pt x="2201684" y="155038"/>
                </a:lnTo>
                <a:lnTo>
                  <a:pt x="2146871" y="149691"/>
                </a:lnTo>
                <a:lnTo>
                  <a:pt x="1487641" y="149691"/>
                </a:lnTo>
                <a:lnTo>
                  <a:pt x="1432828" y="144344"/>
                </a:lnTo>
                <a:lnTo>
                  <a:pt x="1383574" y="129253"/>
                </a:lnTo>
                <a:lnTo>
                  <a:pt x="1341844" y="105847"/>
                </a:lnTo>
                <a:lnTo>
                  <a:pt x="1309603" y="75551"/>
                </a:lnTo>
                <a:lnTo>
                  <a:pt x="1288818" y="39793"/>
                </a:lnTo>
                <a:lnTo>
                  <a:pt x="1281452" y="0"/>
                </a:lnTo>
                <a:lnTo>
                  <a:pt x="1274087" y="39793"/>
                </a:lnTo>
                <a:lnTo>
                  <a:pt x="1253302" y="75551"/>
                </a:lnTo>
                <a:lnTo>
                  <a:pt x="1221061" y="105847"/>
                </a:lnTo>
                <a:lnTo>
                  <a:pt x="1179331" y="129253"/>
                </a:lnTo>
                <a:lnTo>
                  <a:pt x="1130077" y="144344"/>
                </a:lnTo>
                <a:lnTo>
                  <a:pt x="1075264" y="149691"/>
                </a:lnTo>
                <a:lnTo>
                  <a:pt x="206188" y="149691"/>
                </a:lnTo>
                <a:lnTo>
                  <a:pt x="151375" y="155038"/>
                </a:lnTo>
                <a:lnTo>
                  <a:pt x="102121" y="170128"/>
                </a:lnTo>
                <a:lnTo>
                  <a:pt x="60391" y="193534"/>
                </a:lnTo>
                <a:lnTo>
                  <a:pt x="28150" y="223830"/>
                </a:lnTo>
                <a:lnTo>
                  <a:pt x="7365" y="259588"/>
                </a:lnTo>
                <a:lnTo>
                  <a:pt x="0" y="299382"/>
                </a:lnTo>
              </a:path>
            </a:pathLst>
          </a:custGeom>
          <a:ln w="4042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7937632" y="1313986"/>
            <a:ext cx="1351429" cy="272015"/>
          </a:xfrm>
          <a:custGeom>
            <a:avLst/>
            <a:gdLst/>
            <a:ahLst/>
            <a:cxnLst/>
            <a:rect l="l" t="t" r="r" b="b"/>
            <a:pathLst>
              <a:path w="1489075" h="299719">
                <a:moveTo>
                  <a:pt x="1488683" y="299381"/>
                </a:moveTo>
                <a:lnTo>
                  <a:pt x="1481318" y="259587"/>
                </a:lnTo>
                <a:lnTo>
                  <a:pt x="1460532" y="223829"/>
                </a:lnTo>
                <a:lnTo>
                  <a:pt x="1428292" y="193534"/>
                </a:lnTo>
                <a:lnTo>
                  <a:pt x="1386562" y="170127"/>
                </a:lnTo>
                <a:lnTo>
                  <a:pt x="1337308" y="155037"/>
                </a:lnTo>
                <a:lnTo>
                  <a:pt x="1282495" y="149690"/>
                </a:lnTo>
                <a:lnTo>
                  <a:pt x="1016910" y="149690"/>
                </a:lnTo>
                <a:lnTo>
                  <a:pt x="962097" y="144343"/>
                </a:lnTo>
                <a:lnTo>
                  <a:pt x="912843" y="129253"/>
                </a:lnTo>
                <a:lnTo>
                  <a:pt x="871113" y="105847"/>
                </a:lnTo>
                <a:lnTo>
                  <a:pt x="838872" y="75551"/>
                </a:lnTo>
                <a:lnTo>
                  <a:pt x="818087" y="39793"/>
                </a:lnTo>
                <a:lnTo>
                  <a:pt x="810722" y="0"/>
                </a:lnTo>
                <a:lnTo>
                  <a:pt x="803356" y="39793"/>
                </a:lnTo>
                <a:lnTo>
                  <a:pt x="782571" y="75551"/>
                </a:lnTo>
                <a:lnTo>
                  <a:pt x="750330" y="105847"/>
                </a:lnTo>
                <a:lnTo>
                  <a:pt x="708600" y="129253"/>
                </a:lnTo>
                <a:lnTo>
                  <a:pt x="659346" y="144343"/>
                </a:lnTo>
                <a:lnTo>
                  <a:pt x="604533" y="149690"/>
                </a:lnTo>
                <a:lnTo>
                  <a:pt x="206188" y="149690"/>
                </a:lnTo>
                <a:lnTo>
                  <a:pt x="151375" y="155037"/>
                </a:lnTo>
                <a:lnTo>
                  <a:pt x="102121" y="170127"/>
                </a:lnTo>
                <a:lnTo>
                  <a:pt x="60391" y="193534"/>
                </a:lnTo>
                <a:lnTo>
                  <a:pt x="28150" y="223829"/>
                </a:lnTo>
                <a:lnTo>
                  <a:pt x="7365" y="259587"/>
                </a:lnTo>
                <a:lnTo>
                  <a:pt x="0" y="299381"/>
                </a:lnTo>
              </a:path>
            </a:pathLst>
          </a:custGeom>
          <a:ln w="4042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22210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602C5-3E5B-B744-801D-F115D7DB5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0700" y="827733"/>
            <a:ext cx="861060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 for Perception</a:t>
            </a:r>
          </a:p>
          <a:p>
            <a:pPr lvl="1"/>
            <a:r>
              <a:rPr lang="en-US" dirty="0"/>
              <a:t>Need to understand perception to design AR/VR</a:t>
            </a:r>
          </a:p>
          <a:p>
            <a:pPr lvl="1"/>
            <a:r>
              <a:rPr lang="en-US" dirty="0"/>
              <a:t>Visual perception</a:t>
            </a:r>
          </a:p>
          <a:p>
            <a:pPr lvl="2"/>
            <a:r>
              <a:rPr lang="en-US" dirty="0"/>
              <a:t>Many types of visual cues (stereo, oculomotor, etc.)</a:t>
            </a:r>
          </a:p>
          <a:p>
            <a:pPr lvl="1"/>
            <a:r>
              <a:rPr lang="en-US" dirty="0"/>
              <a:t>Auditory system</a:t>
            </a:r>
          </a:p>
          <a:p>
            <a:pPr lvl="2"/>
            <a:r>
              <a:rPr lang="en-US" dirty="0"/>
              <a:t>Binaural cues, vestibular cues</a:t>
            </a:r>
          </a:p>
          <a:p>
            <a:pPr lvl="1"/>
            <a:r>
              <a:rPr lang="en-US" dirty="0"/>
              <a:t>Somatosensory</a:t>
            </a:r>
          </a:p>
          <a:p>
            <a:pPr lvl="2"/>
            <a:r>
              <a:rPr lang="en-US" dirty="0"/>
              <a:t>Haptic, tactile, kinesthetic, proprioceptive cues</a:t>
            </a:r>
          </a:p>
          <a:p>
            <a:pPr lvl="1"/>
            <a:r>
              <a:rPr lang="en-US" dirty="0"/>
              <a:t>Chemical Sensing System</a:t>
            </a:r>
          </a:p>
          <a:p>
            <a:pPr lvl="2"/>
            <a:r>
              <a:rPr lang="en-US" dirty="0"/>
              <a:t>Taste and smell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4077F7-D659-4E40-A0B6-7F45BE0ADD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4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19304-BB22-6B40-929D-35F7F290F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827733"/>
            <a:ext cx="944880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 for Cognition</a:t>
            </a:r>
          </a:p>
          <a:p>
            <a:pPr lvl="1"/>
            <a:r>
              <a:rPr lang="en-US" dirty="0"/>
              <a:t>Design for Working and Long term memory</a:t>
            </a:r>
          </a:p>
          <a:p>
            <a:pPr lvl="2"/>
            <a:r>
              <a:rPr lang="en-US" dirty="0"/>
              <a:t>Working memory</a:t>
            </a:r>
          </a:p>
          <a:p>
            <a:pPr lvl="3"/>
            <a:r>
              <a:rPr lang="en-US" dirty="0"/>
              <a:t>Short term storage, Limited storage (~5-9 items)</a:t>
            </a:r>
          </a:p>
          <a:p>
            <a:pPr lvl="2"/>
            <a:r>
              <a:rPr lang="en-US" dirty="0"/>
              <a:t>Long term memory</a:t>
            </a:r>
          </a:p>
          <a:p>
            <a:pPr lvl="3"/>
            <a:r>
              <a:rPr lang="en-US" dirty="0"/>
              <a:t>Memory recall trigger by associative cues</a:t>
            </a:r>
          </a:p>
          <a:p>
            <a:pPr lvl="1"/>
            <a:r>
              <a:rPr lang="en-US" dirty="0"/>
              <a:t>Situational Awareness</a:t>
            </a:r>
          </a:p>
          <a:p>
            <a:pPr lvl="2"/>
            <a:r>
              <a:rPr lang="en-US" dirty="0"/>
              <a:t>Model of current state of user’s environment</a:t>
            </a:r>
          </a:p>
          <a:p>
            <a:pPr lvl="3"/>
            <a:r>
              <a:rPr lang="en-US" dirty="0"/>
              <a:t>Used for wayfinding, object interaction, spatial awareness, etc..</a:t>
            </a:r>
          </a:p>
          <a:p>
            <a:pPr lvl="2"/>
            <a:r>
              <a:rPr lang="en-US" dirty="0"/>
              <a:t>Provide cognitive cues to help with situational awareness</a:t>
            </a:r>
          </a:p>
          <a:p>
            <a:pPr lvl="3"/>
            <a:r>
              <a:rPr lang="en-US" dirty="0"/>
              <a:t>Landmarks, procedural cues, map knowledge</a:t>
            </a:r>
          </a:p>
          <a:p>
            <a:pPr lvl="3"/>
            <a:r>
              <a:rPr lang="en-US" dirty="0"/>
              <a:t>Support both ego-centric and </a:t>
            </a:r>
            <a:r>
              <a:rPr lang="en-US" dirty="0" err="1"/>
              <a:t>exo</a:t>
            </a:r>
            <a:r>
              <a:rPr lang="en-US" dirty="0"/>
              <a:t>-centric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DEFB5E-B7BB-FB46-B4B1-3F6DA7B9694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7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53D-9D5E-A046-BC4C-5E7CEE216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609600"/>
            <a:ext cx="7620000" cy="570879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Deisgn</a:t>
            </a:r>
            <a:r>
              <a:rPr lang="en-US" dirty="0"/>
              <a:t> for Physical Ergonomics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Design for the human motion range</a:t>
            </a:r>
          </a:p>
          <a:p>
            <a:pPr lvl="2"/>
            <a:r>
              <a:rPr lang="en-US" dirty="0"/>
              <a:t>Consider human comfort and natural posture</a:t>
            </a:r>
          </a:p>
          <a:p>
            <a:pPr lvl="1"/>
            <a:r>
              <a:rPr lang="en-US" dirty="0"/>
              <a:t>Design for hand input</a:t>
            </a:r>
          </a:p>
          <a:p>
            <a:pPr lvl="2"/>
            <a:r>
              <a:rPr lang="en-US" dirty="0"/>
              <a:t>Coarse and fine scale motions, gripping and grasping</a:t>
            </a:r>
          </a:p>
          <a:p>
            <a:pPr lvl="2"/>
            <a:r>
              <a:rPr lang="en-US" dirty="0"/>
              <a:t>Avoid “Gorilla arm syndrome” from holding arm pose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4938C7-6914-1C48-97BF-76348EA4A8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835332" y="1433911"/>
            <a:ext cx="3268876" cy="2528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160660" y="1219200"/>
            <a:ext cx="4164421" cy="2743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2636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D7E03-97DA-3949-BFEE-E5D103582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Bill </a:t>
            </a:r>
            <a:r>
              <a:rPr lang="en-US" dirty="0" err="1"/>
              <a:t>Verplank</a:t>
            </a:r>
            <a:r>
              <a:rPr lang="en-US" dirty="0"/>
              <a:t> on Interaction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B873E-BE2E-5347-A5DB-E696C60A2BF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https://youtu.be/Gk6XAmALOWI</a:t>
            </a:r>
            <a:r>
              <a:rPr lang="en-US" dirty="0"/>
              <a:t> </a:t>
            </a:r>
          </a:p>
        </p:txBody>
      </p:sp>
      <p:pic>
        <p:nvPicPr>
          <p:cNvPr id="7" name="Online Media 6" descr="BilVerplankIDQ.avi">
            <a:hlinkClick r:id="" action="ppaction://media"/>
            <a:extLst>
              <a:ext uri="{FF2B5EF4-FFF2-40B4-BE49-F238E27FC236}">
                <a16:creationId xmlns:a16="http://schemas.microsoft.com/office/drawing/2014/main" id="{AF58406B-155D-6D4E-BB88-03C9B617B2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18738" y="1047504"/>
            <a:ext cx="7154523" cy="53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7255B-11F3-554D-88E0-1AFE3718B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9300" y="574601"/>
            <a:ext cx="8153400" cy="57087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Designing for Different User Groups</a:t>
            </a:r>
          </a:p>
          <a:p>
            <a:pPr lvl="1"/>
            <a:r>
              <a:rPr lang="en-US" dirty="0"/>
              <a:t>Design for Difference Ages</a:t>
            </a:r>
          </a:p>
          <a:p>
            <a:pPr lvl="2"/>
            <a:r>
              <a:rPr lang="en-US" dirty="0"/>
              <a:t>Children require different interface design than adults</a:t>
            </a:r>
          </a:p>
          <a:p>
            <a:pPr lvl="2"/>
            <a:r>
              <a:rPr lang="en-US" dirty="0"/>
              <a:t>Older uses have different needs than younger</a:t>
            </a:r>
          </a:p>
          <a:p>
            <a:pPr lvl="1"/>
            <a:r>
              <a:rPr lang="en-US" dirty="0"/>
              <a:t>Prior Experience with VR systems</a:t>
            </a:r>
          </a:p>
          <a:p>
            <a:pPr lvl="2"/>
            <a:r>
              <a:rPr lang="en-US" dirty="0"/>
              <a:t>Familiar with HMDs, VR input devices</a:t>
            </a:r>
          </a:p>
          <a:p>
            <a:pPr lvl="1"/>
            <a:r>
              <a:rPr lang="en-US" dirty="0"/>
              <a:t>People with Different Physical Characteristics</a:t>
            </a:r>
          </a:p>
          <a:p>
            <a:pPr lvl="2"/>
            <a:r>
              <a:rPr lang="en-US" dirty="0"/>
              <a:t>Height and arm reach, handedness</a:t>
            </a:r>
          </a:p>
          <a:p>
            <a:pPr lvl="1"/>
            <a:r>
              <a:rPr lang="en-US" dirty="0"/>
              <a:t>Perceptual, Cognitive and Motor Abilities</a:t>
            </a:r>
          </a:p>
          <a:p>
            <a:pPr lvl="2"/>
            <a:r>
              <a:rPr lang="en-US" dirty="0"/>
              <a:t>Color perception varies between people</a:t>
            </a:r>
          </a:p>
          <a:p>
            <a:pPr lvl="2"/>
            <a:r>
              <a:rPr lang="en-US" dirty="0"/>
              <a:t>Spatial ability, cognitive or motor disabilities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D1C098-EC1C-B84E-85BD-8B18D24373A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3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4539A-0872-A745-89BC-6C735F7841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the Whole User Needs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EC0A88-7492-884B-B02A-7DC06F95225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517806" y="1571534"/>
            <a:ext cx="5415017" cy="474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46284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7F46E3-D439-6546-A948-38C0B79C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827733"/>
            <a:ext cx="88392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Whole User Needs</a:t>
            </a:r>
          </a:p>
          <a:p>
            <a:pPr lvl="1"/>
            <a:r>
              <a:rPr lang="en-US" dirty="0"/>
              <a:t>Social</a:t>
            </a:r>
          </a:p>
          <a:p>
            <a:pPr lvl="2"/>
            <a:r>
              <a:rPr lang="en-US" dirty="0"/>
              <a:t>Don’t make your user look stupid</a:t>
            </a:r>
          </a:p>
          <a:p>
            <a:pPr lvl="1"/>
            <a:r>
              <a:rPr lang="en-US" dirty="0"/>
              <a:t>Cultural</a:t>
            </a:r>
          </a:p>
          <a:p>
            <a:pPr lvl="2"/>
            <a:r>
              <a:rPr lang="en-US" dirty="0"/>
              <a:t>Follow local cultural norms</a:t>
            </a:r>
          </a:p>
          <a:p>
            <a:pPr lvl="1"/>
            <a:r>
              <a:rPr lang="en-US" dirty="0"/>
              <a:t>Physical</a:t>
            </a:r>
          </a:p>
          <a:p>
            <a:pPr lvl="2"/>
            <a:r>
              <a:rPr lang="en-US" dirty="0"/>
              <a:t>Can the user physically use the interface?</a:t>
            </a:r>
          </a:p>
          <a:p>
            <a:pPr lvl="1"/>
            <a:r>
              <a:rPr lang="en-US" dirty="0"/>
              <a:t>Cognitive</a:t>
            </a:r>
          </a:p>
          <a:p>
            <a:pPr lvl="2"/>
            <a:r>
              <a:rPr lang="en-US" dirty="0"/>
              <a:t>Can the user understand how the interface works?</a:t>
            </a:r>
          </a:p>
          <a:p>
            <a:pPr lvl="1"/>
            <a:r>
              <a:rPr lang="en-US" dirty="0"/>
              <a:t>Emotional</a:t>
            </a:r>
          </a:p>
          <a:p>
            <a:pPr lvl="2"/>
            <a:r>
              <a:rPr lang="en-US" dirty="0"/>
              <a:t>Make the user feel good and in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1F2195-D231-C542-A3BB-1C50BAB154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8686800" y="1600200"/>
            <a:ext cx="3253290" cy="2328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9057520" y="3957582"/>
            <a:ext cx="2687875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i="1" dirty="0">
                <a:solidFill>
                  <a:srgbClr val="292934"/>
                </a:solidFill>
                <a:latin typeface="Arial"/>
                <a:cs typeface="Arial"/>
              </a:rPr>
              <a:t>Would you wear this</a:t>
            </a:r>
            <a:r>
              <a:rPr sz="1724" i="1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i="1" spc="5" dirty="0">
                <a:solidFill>
                  <a:srgbClr val="292934"/>
                </a:solidFill>
                <a:latin typeface="Arial"/>
                <a:cs typeface="Arial"/>
              </a:rPr>
              <a:t>HMD?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74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0D530-5E96-FB4C-93CD-B1AE30946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0" y="533400"/>
            <a:ext cx="68580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UX Guidelines for VR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Four Cores of UX Design for VR</a:t>
            </a:r>
          </a:p>
          <a:p>
            <a:pPr lvl="2"/>
            <a:r>
              <a:rPr lang="en-US" dirty="0"/>
              <a:t>Make interface Interactive and Reactive</a:t>
            </a:r>
          </a:p>
          <a:p>
            <a:pPr lvl="2"/>
            <a:r>
              <a:rPr lang="en-US" dirty="0"/>
              <a:t>Design for Comfort and Ease</a:t>
            </a:r>
          </a:p>
          <a:p>
            <a:pPr lvl="2"/>
            <a:r>
              <a:rPr lang="en-US" dirty="0"/>
              <a:t>Use usable Text and Image Scale</a:t>
            </a:r>
          </a:p>
          <a:p>
            <a:pPr lvl="2"/>
            <a:r>
              <a:rPr lang="en-US" dirty="0"/>
              <a:t>Include position audio and 3D sound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A211F-4E32-5545-A56F-90AF0946ED1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895600" y="6553200"/>
            <a:ext cx="8290167" cy="30480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https://www.dtelepathy.com/blog/philosophy/ux-guide-designing-virtual-reality-experiences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6210259" y="1522700"/>
            <a:ext cx="4156118" cy="1803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834713" y="1528394"/>
            <a:ext cx="4174054" cy="2010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12629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51B9A-E5F2-EB45-BEED-3B534DBFB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6500" y="827733"/>
            <a:ext cx="7239000" cy="52025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UX Challenges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Problems to be Addressed</a:t>
            </a:r>
          </a:p>
          <a:p>
            <a:pPr lvl="2"/>
            <a:r>
              <a:rPr lang="en-US" dirty="0"/>
              <a:t>Keep the user safe</a:t>
            </a:r>
          </a:p>
          <a:p>
            <a:pPr lvl="2"/>
            <a:r>
              <a:rPr lang="en-US" dirty="0"/>
              <a:t>Make it look and feel real</a:t>
            </a:r>
          </a:p>
          <a:p>
            <a:pPr lvl="2"/>
            <a:r>
              <a:rPr lang="en-US" dirty="0"/>
              <a:t>Make sure users don’t get simulation sickness</a:t>
            </a:r>
          </a:p>
          <a:p>
            <a:pPr lvl="2"/>
            <a:r>
              <a:rPr lang="en-US" dirty="0"/>
              <a:t>Develop easy-to-use controls and menus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0F1812-53FB-2E47-8BAC-DE7FA371C4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209086" y="1759811"/>
            <a:ext cx="4179158" cy="181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000268" y="1920893"/>
            <a:ext cx="3972794" cy="1651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15719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16FBE-47A0-F44F-820F-F6A11C722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457200"/>
            <a:ext cx="8534400" cy="60793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Cardboard Design Lab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Mobile VR App providing examples of best practice VR designs and user interaction (iOS, Play app stores)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2652BB-57DF-334B-8672-FD365C25ED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088146" y="1446519"/>
            <a:ext cx="4648639" cy="392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872677" y="1308579"/>
            <a:ext cx="3337545" cy="187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888983" y="3375519"/>
            <a:ext cx="3321238" cy="1868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615002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887A28-A17D-A644-9445-95E77DA855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Demo: Cardboard Design Lab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3C91B-2E67-314A-9C08-82F4717D45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https://youtu.be/2Uf-ru2Ndvc</a:t>
            </a:r>
            <a:r>
              <a:rPr lang="en-US" dirty="0"/>
              <a:t> </a:t>
            </a:r>
          </a:p>
        </p:txBody>
      </p:sp>
      <p:pic>
        <p:nvPicPr>
          <p:cNvPr id="7" name="Online Media 6" descr="2015 UX Awards: Cardboard Design Lab">
            <a:hlinkClick r:id="" action="ppaction://media"/>
            <a:extLst>
              <a:ext uri="{FF2B5EF4-FFF2-40B4-BE49-F238E27FC236}">
                <a16:creationId xmlns:a16="http://schemas.microsoft.com/office/drawing/2014/main" id="{05BFE1FD-6EC7-D740-8E80-654938D2E0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3394" y="1047504"/>
            <a:ext cx="9645212" cy="542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7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E8C111-1132-9541-947B-5BE418257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4100" y="827733"/>
            <a:ext cx="7543800" cy="57087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VR Human Interface Guidelines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Interface design website - </a:t>
            </a:r>
            <a:r>
              <a:rPr lang="en-US" dirty="0">
                <a:hlinkClick r:id="rId2"/>
              </a:rPr>
              <a:t>http://vrhig.com/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Set of VR interface design best practices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AAF541-30A4-F245-98D4-66AA7E00E1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61485" y="1875427"/>
            <a:ext cx="4219494" cy="3034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388897" y="1880418"/>
            <a:ext cx="3934461" cy="302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800462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61340-0264-9D48-9E3C-A70D205D3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2100" y="381000"/>
            <a:ext cx="9067800" cy="61555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Design Guidelines (from 3D UI book)</a:t>
            </a:r>
          </a:p>
          <a:p>
            <a:pPr lvl="1"/>
            <a:r>
              <a:rPr lang="en-US" dirty="0"/>
              <a:t>Design for comfortable poses</a:t>
            </a:r>
          </a:p>
          <a:p>
            <a:pPr lvl="1"/>
            <a:r>
              <a:rPr lang="en-US" dirty="0"/>
              <a:t>Design for relatively short sessions and encourage breaks</a:t>
            </a:r>
          </a:p>
          <a:p>
            <a:pPr lvl="1"/>
            <a:r>
              <a:rPr lang="en-US" dirty="0"/>
              <a:t>Use constraints, use and invent magical techniques</a:t>
            </a:r>
          </a:p>
          <a:p>
            <a:pPr lvl="1"/>
            <a:r>
              <a:rPr lang="en-US" dirty="0"/>
              <a:t>Consider real world tools and practices as a source of inspiration for 3D user interface design</a:t>
            </a:r>
          </a:p>
          <a:p>
            <a:pPr lvl="1"/>
            <a:r>
              <a:rPr lang="en-US" dirty="0"/>
              <a:t>Consider designing 3D techniques using principles from 2D interaction</a:t>
            </a:r>
          </a:p>
          <a:p>
            <a:pPr lvl="1"/>
            <a:r>
              <a:rPr lang="en-US" dirty="0"/>
              <a:t>Consider using physical props and passive feedback, particularly in highly specialized tasks</a:t>
            </a:r>
          </a:p>
          <a:p>
            <a:pPr lvl="1"/>
            <a:r>
              <a:rPr lang="en-US" dirty="0"/>
              <a:t>Ensure temporal and spatial compliance between feedback dimensions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1F6278-C36A-BC4F-A69C-E36E75D8237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62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0C0B6-2173-4545-89F9-4A2B21DBB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81000"/>
            <a:ext cx="6329914" cy="601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VR Design Guidelines</a:t>
            </a:r>
          </a:p>
          <a:p>
            <a:pPr lvl="1"/>
            <a:r>
              <a:rPr lang="en-US" dirty="0"/>
              <a:t>Use real-world cues when appropriate.</a:t>
            </a:r>
          </a:p>
          <a:p>
            <a:pPr lvl="1"/>
            <a:r>
              <a:rPr lang="en-US" dirty="0"/>
              <a:t>If there is a horizon line, keep it steady</a:t>
            </a:r>
          </a:p>
          <a:p>
            <a:pPr lvl="1"/>
            <a:r>
              <a:rPr lang="en-US" dirty="0"/>
              <a:t>Be careful about mixing 2D GUI and 3D</a:t>
            </a:r>
          </a:p>
          <a:p>
            <a:pPr lvl="1"/>
            <a:r>
              <a:rPr lang="en-US" dirty="0"/>
              <a:t>Avoid rapid movement, it makes people sick</a:t>
            </a:r>
          </a:p>
          <a:p>
            <a:pPr lvl="1"/>
            <a:r>
              <a:rPr lang="en-US" dirty="0"/>
              <a:t>Avoid rapid or abrupt transitions to the world space</a:t>
            </a:r>
          </a:p>
          <a:p>
            <a:pPr lvl="1"/>
            <a:r>
              <a:rPr lang="en-US" dirty="0"/>
              <a:t>Keep the density of information and objects on screen low</a:t>
            </a:r>
          </a:p>
          <a:p>
            <a:pPr lvl="1"/>
            <a:r>
              <a:rPr lang="en-US" dirty="0"/>
              <a:t>Do not require the user to move their head or body too much</a:t>
            </a:r>
          </a:p>
        </p:txBody>
      </p:sp>
      <p:sp>
        <p:nvSpPr>
          <p:cNvPr id="4" name="object 4"/>
          <p:cNvSpPr/>
          <p:nvPr/>
        </p:nvSpPr>
        <p:spPr>
          <a:xfrm>
            <a:off x="7091914" y="1347501"/>
            <a:ext cx="4702085" cy="2194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548460" y="3723323"/>
            <a:ext cx="3248587" cy="2156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C9394C-7DC0-6B4F-AEF8-B4095459814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1400" y="6535233"/>
            <a:ext cx="7604367" cy="3227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https://www.wired.com/2015/04/how-to-design-for-virtual-reality/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23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A26F6-F145-ED4B-B242-06E4C0721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25219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Interaction Design involves answering three questions:</a:t>
            </a:r>
          </a:p>
          <a:p>
            <a:pPr lvl="1"/>
            <a:r>
              <a:rPr lang="en-US" dirty="0"/>
              <a:t>What do you do? – How do you affect the world?</a:t>
            </a:r>
          </a:p>
          <a:p>
            <a:pPr lvl="1"/>
            <a:r>
              <a:rPr lang="en-US" dirty="0"/>
              <a:t>What do you feel? – What do you sense of the world?</a:t>
            </a:r>
          </a:p>
          <a:p>
            <a:pPr lvl="1"/>
            <a:r>
              <a:rPr lang="en-US" dirty="0"/>
              <a:t>What do you know? – What do you learn?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9C34C1-399B-C249-B30C-E2E86FF05DB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657600" y="3624463"/>
            <a:ext cx="4203426" cy="306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" name="object 3"/>
          <p:cNvSpPr txBox="1"/>
          <p:nvPr/>
        </p:nvSpPr>
        <p:spPr>
          <a:xfrm>
            <a:off x="6781800" y="6140948"/>
            <a:ext cx="1236297" cy="442267"/>
          </a:xfrm>
          <a:prstGeom prst="rect">
            <a:avLst/>
          </a:prstGeom>
        </p:spPr>
        <p:txBody>
          <a:bodyPr vert="horz" wrap="square" lIns="0" tIns="163670" rIns="0" bIns="0" rtlCol="0">
            <a:spAutoFit/>
          </a:bodyPr>
          <a:lstStyle/>
          <a:p>
            <a:pPr marL="11113">
              <a:spcBef>
                <a:spcPts val="1289"/>
              </a:spcBef>
            </a:pPr>
            <a:r>
              <a:rPr dirty="0"/>
              <a:t>Bill </a:t>
            </a:r>
            <a:r>
              <a:rPr dirty="0" err="1"/>
              <a:t>Verplank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758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E6FB46-B5FC-C84A-B4C4-9A88A1ED9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5029201" cy="5867400"/>
          </a:xfrm>
        </p:spPr>
        <p:txBody>
          <a:bodyPr>
            <a:normAutofit/>
          </a:bodyPr>
          <a:lstStyle/>
          <a:p>
            <a:r>
              <a:rPr lang="en-US" dirty="0"/>
              <a:t>UX of VR Website</a:t>
            </a:r>
          </a:p>
          <a:p>
            <a:pPr lvl="1"/>
            <a:r>
              <a:rPr lang="en-US" dirty="0"/>
              <a:t>Many examples of great design ideas</a:t>
            </a:r>
          </a:p>
          <a:p>
            <a:pPr lvl="1"/>
            <a:r>
              <a:rPr lang="en-US" dirty="0"/>
              <a:t>Videos, books, articles, slides, code, etc..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1ED5C-9900-5F4B-A93A-621FC10141E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6588" y="6324601"/>
            <a:ext cx="6429179" cy="5334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http://www.uxofvr.com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6248400" y="1398750"/>
            <a:ext cx="5740859" cy="406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45612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2EE3FB-FA0F-4E41-9116-CF00DBAAE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6B75D85-6E82-0A45-83CB-678E12B01DC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9EAB19-EE5F-7E4C-A7AF-4D65B6F137C2}"/>
              </a:ext>
            </a:extLst>
          </p:cNvPr>
          <p:cNvSpPr/>
          <p:nvPr/>
        </p:nvSpPr>
        <p:spPr>
          <a:xfrm>
            <a:off x="3289822" y="1999424"/>
            <a:ext cx="7019664" cy="3718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8968CEA-C2B4-2B40-A305-A25FA5A53446}"/>
              </a:ext>
            </a:extLst>
          </p:cNvPr>
          <p:cNvSpPr/>
          <p:nvPr/>
        </p:nvSpPr>
        <p:spPr>
          <a:xfrm>
            <a:off x="5075465" y="3848207"/>
            <a:ext cx="2501729" cy="413785"/>
          </a:xfrm>
          <a:custGeom>
            <a:avLst/>
            <a:gdLst/>
            <a:ahLst/>
            <a:cxnLst/>
            <a:rect l="l" t="t" r="r" b="b"/>
            <a:pathLst>
              <a:path w="2756534" h="455929">
                <a:moveTo>
                  <a:pt x="928837" y="160606"/>
                </a:moveTo>
                <a:lnTo>
                  <a:pt x="236192" y="160606"/>
                </a:lnTo>
                <a:lnTo>
                  <a:pt x="2746933" y="455717"/>
                </a:lnTo>
                <a:lnTo>
                  <a:pt x="2756372" y="375413"/>
                </a:lnTo>
                <a:lnTo>
                  <a:pt x="928837" y="160606"/>
                </a:lnTo>
                <a:close/>
              </a:path>
              <a:path w="2756534" h="455929">
                <a:moveTo>
                  <a:pt x="255069" y="0"/>
                </a:moveTo>
                <a:lnTo>
                  <a:pt x="0" y="92138"/>
                </a:lnTo>
                <a:lnTo>
                  <a:pt x="226753" y="240911"/>
                </a:lnTo>
                <a:lnTo>
                  <a:pt x="236192" y="160606"/>
                </a:lnTo>
                <a:lnTo>
                  <a:pt x="928837" y="160606"/>
                </a:lnTo>
                <a:lnTo>
                  <a:pt x="245630" y="80303"/>
                </a:lnTo>
                <a:lnTo>
                  <a:pt x="255069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1C1B992D-BBB8-B747-AD69-FA62D3222B42}"/>
              </a:ext>
            </a:extLst>
          </p:cNvPr>
          <p:cNvSpPr/>
          <p:nvPr/>
        </p:nvSpPr>
        <p:spPr>
          <a:xfrm>
            <a:off x="5661333" y="1767049"/>
            <a:ext cx="661595" cy="257031"/>
          </a:xfrm>
          <a:custGeom>
            <a:avLst/>
            <a:gdLst/>
            <a:ahLst/>
            <a:cxnLst/>
            <a:rect l="l" t="t" r="r" b="b"/>
            <a:pathLst>
              <a:path w="728979" h="283210">
                <a:moveTo>
                  <a:pt x="1361" y="0"/>
                </a:moveTo>
                <a:lnTo>
                  <a:pt x="0" y="80845"/>
                </a:lnTo>
                <a:lnTo>
                  <a:pt x="74402" y="82097"/>
                </a:lnTo>
                <a:lnTo>
                  <a:pt x="145281" y="85727"/>
                </a:lnTo>
                <a:lnTo>
                  <a:pt x="213622" y="91608"/>
                </a:lnTo>
                <a:lnTo>
                  <a:pt x="279036" y="99616"/>
                </a:lnTo>
                <a:lnTo>
                  <a:pt x="341135" y="109617"/>
                </a:lnTo>
                <a:lnTo>
                  <a:pt x="399520" y="121474"/>
                </a:lnTo>
                <a:lnTo>
                  <a:pt x="453788" y="135042"/>
                </a:lnTo>
                <a:lnTo>
                  <a:pt x="498425" y="148612"/>
                </a:lnTo>
                <a:lnTo>
                  <a:pt x="514680" y="158697"/>
                </a:lnTo>
                <a:lnTo>
                  <a:pt x="466133" y="213917"/>
                </a:lnTo>
                <a:lnTo>
                  <a:pt x="728390" y="282992"/>
                </a:lnTo>
                <a:lnTo>
                  <a:pt x="652865" y="97127"/>
                </a:lnTo>
                <a:lnTo>
                  <a:pt x="568811" y="97127"/>
                </a:lnTo>
                <a:lnTo>
                  <a:pt x="533563" y="75258"/>
                </a:lnTo>
                <a:lnTo>
                  <a:pt x="473345" y="56587"/>
                </a:lnTo>
                <a:lnTo>
                  <a:pt x="415569" y="42226"/>
                </a:lnTo>
                <a:lnTo>
                  <a:pt x="353955" y="29782"/>
                </a:lnTo>
                <a:lnTo>
                  <a:pt x="288829" y="19354"/>
                </a:lnTo>
                <a:lnTo>
                  <a:pt x="220527" y="11047"/>
                </a:lnTo>
                <a:lnTo>
                  <a:pt x="149390" y="4974"/>
                </a:lnTo>
                <a:lnTo>
                  <a:pt x="75763" y="1252"/>
                </a:lnTo>
                <a:lnTo>
                  <a:pt x="1361" y="0"/>
                </a:lnTo>
                <a:close/>
              </a:path>
              <a:path w="728979" h="283210">
                <a:moveTo>
                  <a:pt x="626296" y="31741"/>
                </a:moveTo>
                <a:lnTo>
                  <a:pt x="568811" y="97127"/>
                </a:lnTo>
                <a:lnTo>
                  <a:pt x="652865" y="97127"/>
                </a:lnTo>
                <a:lnTo>
                  <a:pt x="626296" y="31741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5A73FB-CC51-664E-A803-B0E333BFD636}"/>
              </a:ext>
            </a:extLst>
          </p:cNvPr>
          <p:cNvSpPr/>
          <p:nvPr/>
        </p:nvSpPr>
        <p:spPr>
          <a:xfrm>
            <a:off x="5562600" y="4617720"/>
            <a:ext cx="1798865" cy="1097280"/>
          </a:xfrm>
          <a:prstGeom prst="ellipse">
            <a:avLst/>
          </a:prstGeom>
          <a:solidFill>
            <a:srgbClr val="FFC8C8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CA3C29E3-C220-1F42-AEF2-AB60D0771C7F}"/>
              </a:ext>
            </a:extLst>
          </p:cNvPr>
          <p:cNvSpPr txBox="1"/>
          <p:nvPr/>
        </p:nvSpPr>
        <p:spPr>
          <a:xfrm>
            <a:off x="5623990" y="2236044"/>
            <a:ext cx="1392923" cy="722785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algn="ctr">
              <a:lnSpc>
                <a:spcPct val="100499"/>
              </a:lnSpc>
              <a:spcBef>
                <a:spcPts val="82"/>
              </a:spcBef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Identify</a:t>
            </a:r>
            <a:r>
              <a:rPr sz="1543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needs/</a:t>
            </a:r>
            <a:r>
              <a:rPr lang="en-US" sz="1543" b="1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establish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requirements</a:t>
            </a:r>
            <a:endParaRPr sz="1543" dirty="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882335D-916F-3242-8209-61700E39CB0B}"/>
              </a:ext>
            </a:extLst>
          </p:cNvPr>
          <p:cNvSpPr txBox="1"/>
          <p:nvPr/>
        </p:nvSpPr>
        <p:spPr>
          <a:xfrm>
            <a:off x="3702089" y="3765840"/>
            <a:ext cx="1054634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(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g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endParaRPr sz="1543">
              <a:latin typeface="Arial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E1E1E1C-3344-184A-948B-28C4B0FDFFB4}"/>
              </a:ext>
            </a:extLst>
          </p:cNvPr>
          <p:cNvSpPr txBox="1"/>
          <p:nvPr/>
        </p:nvSpPr>
        <p:spPr>
          <a:xfrm>
            <a:off x="1858356" y="4129249"/>
            <a:ext cx="8521785" cy="18905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R="1524959" algn="r">
              <a:spcBef>
                <a:spcPts val="91"/>
              </a:spcBef>
            </a:pP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l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u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te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60" dirty="0">
              <a:latin typeface="Times New Roman"/>
              <a:cs typeface="Times New Roman"/>
            </a:endParaRPr>
          </a:p>
          <a:p>
            <a:pPr marL="4203722" marR="3330588">
              <a:lnSpc>
                <a:spcPct val="100499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Build an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ac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lang="en-US" sz="1543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version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2178" dirty="0">
              <a:latin typeface="Times New Roman"/>
              <a:cs typeface="Times New Roman"/>
            </a:endParaRPr>
          </a:p>
          <a:p>
            <a:pPr marR="4611" algn="r">
              <a:lnSpc>
                <a:spcPts val="1820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Final</a:t>
            </a:r>
            <a:r>
              <a:rPr sz="1543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Product</a:t>
            </a:r>
            <a:endParaRPr sz="154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137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11F09-6C03-0543-A2BC-6DF4E288A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7100" y="827733"/>
            <a:ext cx="5257800" cy="5202536"/>
          </a:xfrm>
        </p:spPr>
        <p:txBody>
          <a:bodyPr/>
          <a:lstStyle/>
          <a:p>
            <a:r>
              <a:rPr lang="en-US" dirty="0"/>
              <a:t>Why Prototype?</a:t>
            </a:r>
          </a:p>
          <a:p>
            <a:pPr lvl="1"/>
            <a:r>
              <a:rPr lang="en-US" dirty="0"/>
              <a:t>Quick visual design</a:t>
            </a:r>
          </a:p>
          <a:p>
            <a:pPr lvl="1"/>
            <a:r>
              <a:rPr lang="en-US" dirty="0"/>
              <a:t>Capture key interactions</a:t>
            </a:r>
          </a:p>
          <a:p>
            <a:pPr lvl="1"/>
            <a:r>
              <a:rPr lang="en-US" dirty="0"/>
              <a:t>Focus on user experience</a:t>
            </a:r>
          </a:p>
          <a:p>
            <a:pPr lvl="1"/>
            <a:r>
              <a:rPr lang="en-US" dirty="0"/>
              <a:t>Communicate design ideas</a:t>
            </a:r>
          </a:p>
          <a:p>
            <a:pPr lvl="1"/>
            <a:r>
              <a:rPr lang="en-US" dirty="0"/>
              <a:t>“Learn by doing/experiencing”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5FA180-2C07-D346-8D46-E969F70980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54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43652-61A0-674F-8996-FC7EDBADF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9800" y="609600"/>
            <a:ext cx="7772400" cy="17573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Sketches to Prototypes</a:t>
            </a:r>
          </a:p>
          <a:p>
            <a:pPr lvl="1"/>
            <a:r>
              <a:rPr lang="en-US" dirty="0"/>
              <a:t>Sketches: early ideation stages of design</a:t>
            </a:r>
          </a:p>
          <a:p>
            <a:pPr lvl="1"/>
            <a:r>
              <a:rPr lang="en-US" dirty="0"/>
              <a:t>Prototypes: capturing /detailing the actual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400A2C-2D4D-7943-A03E-899FA19CFE6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202872" y="2585130"/>
            <a:ext cx="5269709" cy="3768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760459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2EFA2-32C5-5349-A577-5C038C430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Sketch vs. Prototype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5FFC3D-2BB2-2E48-9A60-76C0CA55FA2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6594" y="1663260"/>
          <a:ext cx="7925312" cy="3522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b="1" spc="-2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Sketch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40" dirty="0">
                          <a:latin typeface="Arial"/>
                          <a:cs typeface="Arial"/>
                        </a:rPr>
                        <a:t>Invite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45" dirty="0">
                          <a:latin typeface="Arial"/>
                          <a:cs typeface="Arial"/>
                        </a:rPr>
                        <a:t>Attend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75" dirty="0">
                          <a:latin typeface="Arial"/>
                          <a:cs typeface="Arial"/>
                        </a:rPr>
                        <a:t>Suggest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14" dirty="0">
                          <a:latin typeface="Arial"/>
                          <a:cs typeface="Arial"/>
                        </a:rPr>
                        <a:t>Describe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14" dirty="0">
                          <a:latin typeface="Arial"/>
                          <a:cs typeface="Arial"/>
                        </a:rPr>
                        <a:t>Explore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20" dirty="0">
                          <a:latin typeface="Arial"/>
                          <a:cs typeface="Arial"/>
                        </a:rPr>
                        <a:t>Refine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85" dirty="0">
                          <a:latin typeface="Arial"/>
                          <a:cs typeface="Arial"/>
                        </a:rPr>
                        <a:t>Question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00" dirty="0">
                          <a:latin typeface="Arial"/>
                          <a:cs typeface="Arial"/>
                        </a:rPr>
                        <a:t>Answer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30" dirty="0">
                          <a:latin typeface="Arial"/>
                          <a:cs typeface="Arial"/>
                        </a:rPr>
                        <a:t>Propose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90" dirty="0">
                          <a:latin typeface="Arial"/>
                          <a:cs typeface="Arial"/>
                        </a:rPr>
                        <a:t>Test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30" dirty="0">
                          <a:latin typeface="Arial"/>
                          <a:cs typeface="Arial"/>
                        </a:rPr>
                        <a:t>Provoke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65" dirty="0">
                          <a:latin typeface="Arial"/>
                          <a:cs typeface="Arial"/>
                        </a:rPr>
                        <a:t>Resolve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D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2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95" dirty="0">
                          <a:latin typeface="Arial"/>
                          <a:cs typeface="Arial"/>
                        </a:rPr>
                        <a:t>Tentative, </a:t>
                      </a:r>
                      <a:r>
                        <a:rPr sz="2300" spc="-6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23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30" dirty="0">
                          <a:latin typeface="Arial"/>
                          <a:cs typeface="Arial"/>
                        </a:rPr>
                        <a:t>committal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300" spc="-114" dirty="0">
                          <a:latin typeface="Arial"/>
                          <a:cs typeface="Arial"/>
                        </a:rPr>
                        <a:t>Specific</a:t>
                      </a:r>
                      <a:r>
                        <a:rPr sz="23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60" dirty="0">
                          <a:latin typeface="Arial"/>
                          <a:cs typeface="Arial"/>
                        </a:rPr>
                        <a:t>Depiction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82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236599" y="5436687"/>
            <a:ext cx="5605695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b="1" i="1" u="heavy" spc="14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The </a:t>
            </a:r>
            <a:r>
              <a:rPr sz="2269" b="1" i="1" u="heavy" spc="18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primary </a:t>
            </a:r>
            <a:r>
              <a:rPr sz="2269" b="1" i="1" u="heavy" spc="9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differences </a:t>
            </a:r>
            <a:r>
              <a:rPr sz="2269" b="1" i="1" u="heavy" spc="18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are </a:t>
            </a:r>
            <a:r>
              <a:rPr sz="2269" b="1" i="1" u="heavy" spc="9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in </a:t>
            </a:r>
            <a:r>
              <a:rPr sz="2269" b="1" i="1" u="heavy" spc="14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the</a:t>
            </a:r>
            <a:r>
              <a:rPr sz="2269" b="1" i="1" u="heavy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 </a:t>
            </a:r>
            <a:r>
              <a:rPr sz="2269" b="1" i="1" u="heavy" spc="14" dirty="0">
                <a:uFill>
                  <a:solidFill>
                    <a:srgbClr val="000000"/>
                  </a:solidFill>
                </a:uFill>
                <a:latin typeface="Arial-BoldItalicMT"/>
                <a:cs typeface="Arial-BoldItalicMT"/>
              </a:rPr>
              <a:t>intent</a:t>
            </a:r>
            <a:endParaRPr sz="2269">
              <a:latin typeface="Arial-BoldItalicMT"/>
              <a:cs typeface="Arial-BoldItalicMT"/>
            </a:endParaRPr>
          </a:p>
        </p:txBody>
      </p:sp>
    </p:spTree>
    <p:extLst>
      <p:ext uri="{BB962C8B-B14F-4D97-AF65-F5344CB8AC3E}">
        <p14:creationId xmlns:p14="http://schemas.microsoft.com/office/powerpoint/2010/main" val="1977732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382207-0FC3-0F4A-9F0A-C921B4CC74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Sketches to Prototypes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8D76B7-1F89-E842-9490-EBD51A676B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791840" y="1463681"/>
            <a:ext cx="1001037" cy="201897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sz="1225" spc="9" dirty="0">
                <a:solidFill>
                  <a:srgbClr val="B4152C"/>
                </a:solidFill>
                <a:latin typeface="Verdana"/>
                <a:cs typeface="Verdana"/>
              </a:rPr>
              <a:t>Early</a:t>
            </a:r>
            <a:r>
              <a:rPr sz="1225" spc="-41" dirty="0">
                <a:solidFill>
                  <a:srgbClr val="B4152C"/>
                </a:solidFill>
                <a:latin typeface="Verdana"/>
                <a:cs typeface="Verdana"/>
              </a:rPr>
              <a:t> </a:t>
            </a:r>
            <a:r>
              <a:rPr sz="1225" spc="9" dirty="0">
                <a:solidFill>
                  <a:srgbClr val="B4152C"/>
                </a:solidFill>
                <a:latin typeface="Verdana"/>
                <a:cs typeface="Verdana"/>
              </a:rPr>
              <a:t>design</a:t>
            </a:r>
            <a:endParaRPr sz="12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0562" y="6196854"/>
            <a:ext cx="940525" cy="201897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sz="1225" spc="9" dirty="0">
                <a:solidFill>
                  <a:srgbClr val="B4152C"/>
                </a:solidFill>
                <a:latin typeface="Verdana"/>
                <a:cs typeface="Verdana"/>
              </a:rPr>
              <a:t>Late</a:t>
            </a:r>
            <a:r>
              <a:rPr sz="1225" spc="-36" dirty="0">
                <a:solidFill>
                  <a:srgbClr val="B4152C"/>
                </a:solidFill>
                <a:latin typeface="Verdana"/>
                <a:cs typeface="Verdana"/>
              </a:rPr>
              <a:t> </a:t>
            </a:r>
            <a:r>
              <a:rPr sz="1225" spc="9" dirty="0">
                <a:solidFill>
                  <a:srgbClr val="B4152C"/>
                </a:solidFill>
                <a:latin typeface="Verdana"/>
                <a:cs typeface="Verdana"/>
              </a:rPr>
              <a:t>design</a:t>
            </a:r>
            <a:endParaRPr sz="122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4073" y="1900172"/>
            <a:ext cx="195943" cy="4172430"/>
          </a:xfrm>
          <a:custGeom>
            <a:avLst/>
            <a:gdLst/>
            <a:ahLst/>
            <a:cxnLst/>
            <a:rect l="l" t="t" r="r" b="b"/>
            <a:pathLst>
              <a:path w="215900" h="4597400">
                <a:moveTo>
                  <a:pt x="156897" y="0"/>
                </a:moveTo>
                <a:lnTo>
                  <a:pt x="49088" y="118"/>
                </a:lnTo>
                <a:lnTo>
                  <a:pt x="53903" y="4381538"/>
                </a:lnTo>
                <a:lnTo>
                  <a:pt x="0" y="4381597"/>
                </a:lnTo>
                <a:lnTo>
                  <a:pt x="108045" y="4597096"/>
                </a:lnTo>
                <a:lnTo>
                  <a:pt x="215588" y="4381419"/>
                </a:lnTo>
                <a:lnTo>
                  <a:pt x="161712" y="4381419"/>
                </a:lnTo>
                <a:lnTo>
                  <a:pt x="156897" y="0"/>
                </a:lnTo>
                <a:close/>
              </a:path>
              <a:path w="215900" h="4597400">
                <a:moveTo>
                  <a:pt x="215618" y="4381360"/>
                </a:moveTo>
                <a:lnTo>
                  <a:pt x="161712" y="4381419"/>
                </a:lnTo>
                <a:lnTo>
                  <a:pt x="215588" y="4381419"/>
                </a:lnTo>
                <a:close/>
              </a:path>
            </a:pathLst>
          </a:custGeom>
          <a:solidFill>
            <a:srgbClr val="B4152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457200" y="1828800"/>
            <a:ext cx="5485786" cy="400016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4288" indent="-14288" algn="r">
              <a:lnSpc>
                <a:spcPct val="190000"/>
              </a:lnSpc>
            </a:pPr>
            <a:r>
              <a:rPr sz="1543" spc="-5" dirty="0">
                <a:latin typeface="Verdana"/>
                <a:cs typeface="Verdana"/>
              </a:rPr>
              <a:t>Brainstorm different ideas</a:t>
            </a:r>
            <a:r>
              <a:rPr sz="1543" spc="-77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and</a:t>
            </a:r>
            <a:r>
              <a:rPr lang="en-US" sz="1543" spc="-5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representations</a:t>
            </a:r>
            <a:endParaRPr sz="1543" dirty="0">
              <a:latin typeface="Verdana"/>
              <a:cs typeface="Verdana"/>
            </a:endParaRPr>
          </a:p>
          <a:p>
            <a:pPr marL="14288" marR="4611" indent="-14288" algn="r">
              <a:lnSpc>
                <a:spcPct val="190000"/>
              </a:lnSpc>
            </a:pPr>
            <a:r>
              <a:rPr sz="1543" spc="-5" dirty="0">
                <a:latin typeface="Verdana"/>
                <a:cs typeface="Verdana"/>
              </a:rPr>
              <a:t>Choose</a:t>
            </a:r>
            <a:r>
              <a:rPr sz="1543" spc="-41" dirty="0">
                <a:latin typeface="Verdana"/>
                <a:cs typeface="Verdana"/>
              </a:rPr>
              <a:t> </a:t>
            </a:r>
            <a:r>
              <a:rPr sz="1543" dirty="0">
                <a:latin typeface="Verdana"/>
                <a:cs typeface="Verdana"/>
              </a:rPr>
              <a:t>a</a:t>
            </a:r>
            <a:r>
              <a:rPr sz="1543" spc="-32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representation</a:t>
            </a:r>
            <a:r>
              <a:rPr lang="en-US" sz="1543" spc="-5" dirty="0">
                <a:latin typeface="Verdana"/>
                <a:cs typeface="Verdana"/>
              </a:rPr>
              <a:t> </a:t>
            </a:r>
          </a:p>
          <a:p>
            <a:pPr marL="14288" marR="4611" indent="-14288" algn="r">
              <a:lnSpc>
                <a:spcPct val="190000"/>
              </a:lnSpc>
            </a:pPr>
            <a:r>
              <a:rPr sz="1543" spc="-9" dirty="0">
                <a:latin typeface="Verdana"/>
                <a:cs typeface="Verdana"/>
              </a:rPr>
              <a:t>Rough </a:t>
            </a:r>
            <a:r>
              <a:rPr sz="1543" spc="-5" dirty="0">
                <a:latin typeface="Verdana"/>
                <a:cs typeface="Verdana"/>
              </a:rPr>
              <a:t>out interface</a:t>
            </a:r>
            <a:r>
              <a:rPr sz="1543" spc="-73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style</a:t>
            </a:r>
            <a:endParaRPr sz="1543" dirty="0">
              <a:latin typeface="Verdana"/>
              <a:cs typeface="Verdana"/>
            </a:endParaRPr>
          </a:p>
          <a:p>
            <a:pPr marL="14288" indent="-14288" algn="r">
              <a:lnSpc>
                <a:spcPct val="190000"/>
              </a:lnSpc>
            </a:pPr>
            <a:r>
              <a:rPr sz="1543" spc="-50" dirty="0">
                <a:latin typeface="Verdana"/>
                <a:cs typeface="Verdana"/>
              </a:rPr>
              <a:t>Task </a:t>
            </a:r>
            <a:r>
              <a:rPr sz="1543" spc="-9" dirty="0">
                <a:latin typeface="Verdana"/>
                <a:cs typeface="Verdana"/>
              </a:rPr>
              <a:t>centered </a:t>
            </a:r>
            <a:r>
              <a:rPr sz="1543" spc="-5" dirty="0">
                <a:latin typeface="Verdana"/>
                <a:cs typeface="Verdana"/>
              </a:rPr>
              <a:t>walkthrough and</a:t>
            </a:r>
            <a:r>
              <a:rPr sz="1543" spc="27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redesign</a:t>
            </a:r>
            <a:endParaRPr sz="1543" dirty="0">
              <a:latin typeface="Verdana"/>
              <a:cs typeface="Verdana"/>
            </a:endParaRPr>
          </a:p>
          <a:p>
            <a:pPr marL="14288" marR="4611" indent="-14288" algn="r">
              <a:lnSpc>
                <a:spcPct val="190000"/>
              </a:lnSpc>
            </a:pPr>
            <a:r>
              <a:rPr sz="1543" spc="-5" dirty="0">
                <a:latin typeface="Verdana"/>
                <a:cs typeface="Verdana"/>
              </a:rPr>
              <a:t>Fine tune interface, screen design</a:t>
            </a:r>
            <a:r>
              <a:rPr lang="en-US" sz="1543" spc="-5" dirty="0">
                <a:latin typeface="Verdana"/>
                <a:cs typeface="Verdana"/>
              </a:rPr>
              <a:t> </a:t>
            </a:r>
          </a:p>
          <a:p>
            <a:pPr marL="14288" marR="4611" indent="-14288" algn="r">
              <a:lnSpc>
                <a:spcPct val="190000"/>
              </a:lnSpc>
            </a:pPr>
            <a:r>
              <a:rPr sz="1543" spc="-5" dirty="0">
                <a:latin typeface="Verdana"/>
                <a:cs typeface="Verdana"/>
              </a:rPr>
              <a:t>Heuristic evaluation </a:t>
            </a:r>
            <a:r>
              <a:rPr lang="en-US" sz="1543" spc="-5" dirty="0">
                <a:latin typeface="Verdana"/>
                <a:cs typeface="Verdana"/>
              </a:rPr>
              <a:t>a</a:t>
            </a:r>
            <a:r>
              <a:rPr sz="1543" spc="-5" dirty="0">
                <a:latin typeface="Verdana"/>
                <a:cs typeface="Verdana"/>
              </a:rPr>
              <a:t>nd redesign</a:t>
            </a:r>
            <a:r>
              <a:rPr lang="en-US" sz="1543" spc="-5" dirty="0">
                <a:latin typeface="Verdana"/>
                <a:cs typeface="Verdana"/>
              </a:rPr>
              <a:t> </a:t>
            </a:r>
          </a:p>
          <a:p>
            <a:pPr marL="14288" marR="4611" indent="-14288" algn="r">
              <a:lnSpc>
                <a:spcPct val="190000"/>
              </a:lnSpc>
            </a:pPr>
            <a:r>
              <a:rPr sz="1543" spc="-5" dirty="0">
                <a:latin typeface="Verdana"/>
                <a:cs typeface="Verdana"/>
              </a:rPr>
              <a:t>Usability testing and redesign</a:t>
            </a:r>
            <a:endParaRPr lang="en-US" sz="1543" spc="-5" dirty="0">
              <a:latin typeface="Verdana"/>
              <a:cs typeface="Verdana"/>
            </a:endParaRPr>
          </a:p>
          <a:p>
            <a:pPr marL="11527" algn="r">
              <a:lnSpc>
                <a:spcPct val="190000"/>
              </a:lnSpc>
            </a:pPr>
            <a:r>
              <a:rPr lang="en-US" sz="1543" spc="-5" dirty="0">
                <a:latin typeface="Verdana"/>
                <a:cs typeface="Verdana"/>
              </a:rPr>
              <a:t>Limited field testing</a:t>
            </a:r>
          </a:p>
          <a:p>
            <a:pPr marL="327353" algn="r">
              <a:lnSpc>
                <a:spcPct val="190000"/>
              </a:lnSpc>
            </a:pPr>
            <a:r>
              <a:rPr lang="en-US" sz="1543" spc="-5" dirty="0">
                <a:latin typeface="Verdana"/>
                <a:cs typeface="Verdana"/>
              </a:rPr>
              <a:t>Alpha/Beta tests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44637" y="2003360"/>
            <a:ext cx="3397880" cy="195306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spc="-5" dirty="0">
                <a:latin typeface="Verdana"/>
                <a:cs typeface="Verdana"/>
              </a:rPr>
              <a:t>Multitude </a:t>
            </a:r>
            <a:r>
              <a:rPr sz="1543" dirty="0">
                <a:latin typeface="Verdana"/>
                <a:cs typeface="Verdana"/>
              </a:rPr>
              <a:t>of</a:t>
            </a:r>
            <a:r>
              <a:rPr sz="1543" spc="-18" dirty="0">
                <a:latin typeface="Verdana"/>
                <a:cs typeface="Verdana"/>
              </a:rPr>
              <a:t> </a:t>
            </a:r>
            <a:r>
              <a:rPr sz="1543" spc="-9" dirty="0">
                <a:latin typeface="Verdana"/>
                <a:cs typeface="Verdana"/>
              </a:rPr>
              <a:t>sketches</a:t>
            </a:r>
            <a:endParaRPr sz="1543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97" dirty="0">
              <a:latin typeface="Times New Roman"/>
              <a:cs typeface="Times New Roman"/>
            </a:endParaRPr>
          </a:p>
          <a:p>
            <a:pPr marL="11527" marR="187882">
              <a:lnSpc>
                <a:spcPct val="174900"/>
              </a:lnSpc>
            </a:pPr>
            <a:r>
              <a:rPr sz="1543" spc="-9" dirty="0">
                <a:latin typeface="Verdana"/>
                <a:cs typeface="Verdana"/>
              </a:rPr>
              <a:t>Sketch variations </a:t>
            </a:r>
            <a:r>
              <a:rPr sz="1543" spc="-5" dirty="0">
                <a:latin typeface="Verdana"/>
                <a:cs typeface="Verdana"/>
              </a:rPr>
              <a:t>and details</a:t>
            </a:r>
            <a:r>
              <a:rPr lang="en-US" sz="1543" spc="-5" dirty="0">
                <a:latin typeface="Verdana"/>
                <a:cs typeface="Verdana"/>
              </a:rPr>
              <a:t> </a:t>
            </a:r>
            <a:r>
              <a:rPr sz="1543" spc="-9" dirty="0">
                <a:latin typeface="Verdana"/>
                <a:cs typeface="Verdana"/>
              </a:rPr>
              <a:t>Sketch </a:t>
            </a:r>
            <a:r>
              <a:rPr sz="1543" i="1" dirty="0">
                <a:latin typeface="Verdana"/>
                <a:cs typeface="Verdana"/>
              </a:rPr>
              <a:t>or </a:t>
            </a:r>
            <a:r>
              <a:rPr sz="1543" spc="-5" dirty="0">
                <a:latin typeface="Verdana"/>
                <a:cs typeface="Verdana"/>
              </a:rPr>
              <a:t>low fidelity</a:t>
            </a:r>
            <a:r>
              <a:rPr sz="1543" spc="-36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prototypes</a:t>
            </a:r>
            <a:endParaRPr sz="1543" dirty="0">
              <a:latin typeface="Verdana"/>
              <a:cs typeface="Verdana"/>
            </a:endParaRPr>
          </a:p>
          <a:p>
            <a:pPr>
              <a:spcBef>
                <a:spcPts val="18"/>
              </a:spcBef>
            </a:pPr>
            <a:endParaRPr sz="2133" dirty="0">
              <a:latin typeface="Times New Roman"/>
              <a:cs typeface="Times New Roman"/>
            </a:endParaRPr>
          </a:p>
          <a:p>
            <a:pPr marL="19019"/>
            <a:r>
              <a:rPr sz="1543" spc="-5" dirty="0">
                <a:latin typeface="Verdana"/>
                <a:cs typeface="Verdana"/>
              </a:rPr>
              <a:t>Low to medium </a:t>
            </a:r>
            <a:r>
              <a:rPr sz="1543" spc="-9" dirty="0">
                <a:latin typeface="Verdana"/>
                <a:cs typeface="Verdana"/>
              </a:rPr>
              <a:t>fidelity</a:t>
            </a:r>
            <a:r>
              <a:rPr sz="1543" spc="-36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prototypes</a:t>
            </a:r>
            <a:endParaRPr sz="1543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4637" y="4776609"/>
            <a:ext cx="2317889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spc="-5" dirty="0">
                <a:latin typeface="Verdana"/>
                <a:cs typeface="Verdana"/>
              </a:rPr>
              <a:t>High </a:t>
            </a:r>
            <a:r>
              <a:rPr sz="1543" spc="-9" dirty="0">
                <a:latin typeface="Verdana"/>
                <a:cs typeface="Verdana"/>
              </a:rPr>
              <a:t>fidelity</a:t>
            </a:r>
            <a:r>
              <a:rPr sz="1543" spc="-45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prototypes</a:t>
            </a:r>
            <a:endParaRPr sz="1543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4639" y="5714061"/>
            <a:ext cx="1701821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spc="-14" dirty="0">
                <a:latin typeface="Verdana"/>
                <a:cs typeface="Verdana"/>
              </a:rPr>
              <a:t>Working</a:t>
            </a:r>
            <a:r>
              <a:rPr sz="1543" spc="-50" dirty="0">
                <a:latin typeface="Verdana"/>
                <a:cs typeface="Verdana"/>
              </a:rPr>
              <a:t> </a:t>
            </a:r>
            <a:r>
              <a:rPr sz="1543" spc="-5" dirty="0">
                <a:latin typeface="Verdana"/>
                <a:cs typeface="Verdana"/>
              </a:rPr>
              <a:t>systems</a:t>
            </a:r>
            <a:endParaRPr sz="1543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75659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>
          <a:xfrm>
            <a:off x="2133601" y="827733"/>
            <a:ext cx="7924799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Typical Development Steps</a:t>
            </a:r>
          </a:p>
          <a:p>
            <a:pPr lvl="1"/>
            <a:r>
              <a:rPr lang="en-US" dirty="0"/>
              <a:t>Sketching</a:t>
            </a:r>
          </a:p>
          <a:p>
            <a:pPr lvl="1"/>
            <a:r>
              <a:rPr lang="en-US" dirty="0"/>
              <a:t>Storyboards</a:t>
            </a:r>
          </a:p>
          <a:p>
            <a:pPr lvl="1"/>
            <a:r>
              <a:rPr lang="en-US" dirty="0"/>
              <a:t>UI Mockups</a:t>
            </a:r>
          </a:p>
          <a:p>
            <a:pPr lvl="1"/>
            <a:r>
              <a:rPr lang="en-US" dirty="0"/>
              <a:t>Interaction Flows</a:t>
            </a:r>
          </a:p>
          <a:p>
            <a:pPr lvl="1"/>
            <a:r>
              <a:rPr lang="en-US" dirty="0"/>
              <a:t>Video Prototypes</a:t>
            </a:r>
          </a:p>
          <a:p>
            <a:pPr lvl="1"/>
            <a:r>
              <a:rPr lang="en-US" dirty="0"/>
              <a:t>Interactive Prototypes</a:t>
            </a:r>
          </a:p>
          <a:p>
            <a:pPr lvl="1"/>
            <a:r>
              <a:rPr lang="en-US" dirty="0"/>
              <a:t>Final Native Application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1ACB92-F75E-0849-83A2-5D5608F101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6652390" y="1747535"/>
            <a:ext cx="1100738" cy="3963232"/>
          </a:xfrm>
          <a:custGeom>
            <a:avLst/>
            <a:gdLst/>
            <a:ahLst/>
            <a:cxnLst/>
            <a:rect l="l" t="t" r="r" b="b"/>
            <a:pathLst>
              <a:path w="1212850" h="4366895">
                <a:moveTo>
                  <a:pt x="718281" y="0"/>
                </a:moveTo>
                <a:lnTo>
                  <a:pt x="475712" y="725"/>
                </a:lnTo>
                <a:lnTo>
                  <a:pt x="485138" y="3154140"/>
                </a:lnTo>
                <a:lnTo>
                  <a:pt x="0" y="3155590"/>
                </a:lnTo>
                <a:lnTo>
                  <a:pt x="610048" y="4366621"/>
                </a:lnTo>
                <a:lnTo>
                  <a:pt x="1212125" y="3153415"/>
                </a:lnTo>
                <a:lnTo>
                  <a:pt x="727707" y="3153415"/>
                </a:lnTo>
                <a:lnTo>
                  <a:pt x="718281" y="0"/>
                </a:lnTo>
                <a:close/>
              </a:path>
              <a:path w="1212850" h="4366895">
                <a:moveTo>
                  <a:pt x="1212844" y="3151964"/>
                </a:moveTo>
                <a:lnTo>
                  <a:pt x="727707" y="3153415"/>
                </a:lnTo>
                <a:lnTo>
                  <a:pt x="1212125" y="3153415"/>
                </a:lnTo>
                <a:lnTo>
                  <a:pt x="1212844" y="315196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7684220" y="2490535"/>
            <a:ext cx="1877017" cy="1341252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11527" marR="4611">
              <a:lnSpc>
                <a:spcPct val="99400"/>
              </a:lnSpc>
              <a:spcBef>
                <a:spcPts val="109"/>
              </a:spcBef>
            </a:pPr>
            <a:r>
              <a:rPr sz="2904" i="1" spc="-14" dirty="0">
                <a:solidFill>
                  <a:srgbClr val="292934"/>
                </a:solidFill>
                <a:latin typeface="Arial"/>
                <a:cs typeface="Arial"/>
              </a:rPr>
              <a:t>Increased</a:t>
            </a:r>
            <a:r>
              <a:rPr lang="en-US" sz="2904" i="1" spc="-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904" i="1" spc="-14" dirty="0">
                <a:solidFill>
                  <a:srgbClr val="292934"/>
                </a:solidFill>
                <a:latin typeface="Arial"/>
                <a:cs typeface="Arial"/>
              </a:rPr>
              <a:t>Fidelity </a:t>
            </a:r>
            <a:r>
              <a:rPr sz="2904" i="1" dirty="0">
                <a:solidFill>
                  <a:srgbClr val="292934"/>
                </a:solidFill>
                <a:latin typeface="Arial"/>
                <a:cs typeface="Arial"/>
              </a:rPr>
              <a:t>&amp;</a:t>
            </a:r>
            <a:r>
              <a:rPr lang="en-US" sz="2904" i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904" i="1" spc="-5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2904" i="1" spc="-18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2904" i="1" spc="-5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2904" i="1" spc="-18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2904" i="1" spc="-5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2904" i="1" spc="-18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904" i="1" spc="-14" dirty="0">
                <a:solidFill>
                  <a:srgbClr val="292934"/>
                </a:solidFill>
                <a:latin typeface="Arial"/>
                <a:cs typeface="Arial"/>
              </a:rPr>
              <a:t>c</a:t>
            </a:r>
            <a:r>
              <a:rPr sz="2904" i="1" spc="-5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2904" i="1" spc="-9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2904" i="1" spc="-14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2904" i="1" spc="-9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2904" i="1" spc="-5" dirty="0">
                <a:solidFill>
                  <a:srgbClr val="292934"/>
                </a:solidFill>
                <a:latin typeface="Arial"/>
                <a:cs typeface="Arial"/>
              </a:rPr>
              <a:t>ty</a:t>
            </a:r>
            <a:endParaRPr sz="290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039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098CE-8C5D-CB41-BD74-7D279958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1411" y="827733"/>
            <a:ext cx="6429179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Typical Prototyping Tools</a:t>
            </a:r>
          </a:p>
          <a:p>
            <a:pPr lvl="1"/>
            <a:r>
              <a:rPr lang="en-US" dirty="0"/>
              <a:t>Static/Low fidelity</a:t>
            </a:r>
          </a:p>
          <a:p>
            <a:pPr lvl="2"/>
            <a:r>
              <a:rPr lang="en-US" dirty="0"/>
              <a:t>Sketching</a:t>
            </a:r>
          </a:p>
          <a:p>
            <a:pPr lvl="2"/>
            <a:r>
              <a:rPr lang="en-US" dirty="0"/>
              <a:t>User interface templates</a:t>
            </a:r>
          </a:p>
          <a:p>
            <a:pPr lvl="2"/>
            <a:r>
              <a:rPr lang="en-US" dirty="0"/>
              <a:t>Storyboards/Application flows</a:t>
            </a:r>
          </a:p>
          <a:p>
            <a:pPr lvl="1"/>
            <a:r>
              <a:rPr lang="en-US" dirty="0"/>
              <a:t>Interactive/High fidelity</a:t>
            </a:r>
          </a:p>
          <a:p>
            <a:pPr lvl="2"/>
            <a:r>
              <a:rPr lang="en-US" dirty="0"/>
              <a:t>Wireframing tools</a:t>
            </a:r>
          </a:p>
          <a:p>
            <a:pPr lvl="2"/>
            <a:r>
              <a:rPr lang="en-US" dirty="0"/>
              <a:t>Mobile prototyping</a:t>
            </a:r>
          </a:p>
          <a:p>
            <a:pPr lvl="2"/>
            <a:r>
              <a:rPr lang="en-US" dirty="0"/>
              <a:t>Native Coding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8BFA47-4920-1245-9D07-BDCE91C4B7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3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1584C-76A7-2243-A1A7-F5389ACD2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Design/Prototyping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981FBB-D71C-E84D-938E-C49E1D5B4C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738680" y="2012314"/>
            <a:ext cx="8713371" cy="332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269921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988E2-B42D-C049-9CFE-97F39DDDDE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Advantages/Disadvantages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2EAB4E-28EC-724B-A481-DF644A63B1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43914"/>
              </p:ext>
            </p:extLst>
          </p:nvPr>
        </p:nvGraphicFramePr>
        <p:xfrm>
          <a:off x="1066799" y="2286000"/>
          <a:ext cx="10058401" cy="3104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0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466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5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38036" marB="0">
                    <a:solidFill>
                      <a:srgbClr val="93A299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5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38036" marB="0">
                    <a:solidFill>
                      <a:srgbClr val="93A299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5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38036" marB="0">
                    <a:solidFill>
                      <a:srgbClr val="93A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317">
                <a:tc>
                  <a:txBody>
                    <a:bodyPr/>
                    <a:lstStyle/>
                    <a:p>
                      <a:pPr marL="72390" marR="349885">
                        <a:lnSpc>
                          <a:spcPct val="101400"/>
                        </a:lnSpc>
                        <a:spcBef>
                          <a:spcPts val="254"/>
                        </a:spcBef>
                      </a:pP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Lo</a:t>
                      </a: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-f</a:t>
                      </a: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ty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29391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 indent="-285750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low developmental</a:t>
                      </a:r>
                      <a:r>
                        <a:rPr sz="2000" spc="-2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marR="1031875" indent="-285750">
                        <a:lnSpc>
                          <a:spcPct val="100899"/>
                        </a:lnSpc>
                        <a:spcBef>
                          <a:spcPts val="430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evaluate</a:t>
                      </a:r>
                      <a:r>
                        <a:rPr sz="20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multiple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design</a:t>
                      </a:r>
                      <a:r>
                        <a:rPr sz="2000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concepts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4002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 indent="-285750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limited error</a:t>
                      </a:r>
                      <a:r>
                        <a:rPr sz="20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checking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marR="906144" indent="-285750">
                        <a:lnSpc>
                          <a:spcPct val="100899"/>
                        </a:lnSpc>
                        <a:spcBef>
                          <a:spcPts val="43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navigational and</a:t>
                      </a:r>
                      <a:r>
                        <a:rPr sz="2000" spc="-9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flow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limitations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4002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9470">
                <a:tc>
                  <a:txBody>
                    <a:bodyPr/>
                    <a:lstStyle/>
                    <a:p>
                      <a:pPr marL="72390" marR="284480">
                        <a:lnSpc>
                          <a:spcPct val="101400"/>
                        </a:lnSpc>
                        <a:spcBef>
                          <a:spcPts val="309"/>
                        </a:spcBef>
                      </a:pP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Hi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gh-f</a:t>
                      </a: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1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2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ty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35730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T w="19050">
                      <a:solidFill>
                        <a:srgbClr val="93A299"/>
                      </a:solidFill>
                      <a:prstDash val="solid"/>
                    </a:lnT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 indent="-28575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fully</a:t>
                      </a:r>
                      <a:r>
                        <a:rPr sz="20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interactive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marR="694055" indent="-285750">
                        <a:lnSpc>
                          <a:spcPct val="100899"/>
                        </a:lnSpc>
                        <a:spcBef>
                          <a:spcPts val="434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look and feel of</a:t>
                      </a:r>
                      <a:r>
                        <a:rPr sz="20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final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marR="789305" indent="-285750">
                        <a:lnSpc>
                          <a:spcPct val="100899"/>
                        </a:lnSpc>
                        <a:spcBef>
                          <a:spcPts val="434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clearly defines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navigational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scheme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T w="19050">
                      <a:solidFill>
                        <a:srgbClr val="93A299"/>
                      </a:solidFill>
                      <a:prstDash val="solid"/>
                    </a:lnT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 indent="-28575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more expensive to</a:t>
                      </a:r>
                      <a:r>
                        <a:rPr sz="2000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develop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indent="-285750">
                        <a:lnSpc>
                          <a:spcPct val="100000"/>
                        </a:lnSpc>
                        <a:spcBef>
                          <a:spcPts val="455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time consuming to</a:t>
                      </a:r>
                      <a:r>
                        <a:rPr sz="2000" spc="-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build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358140" marR="285115" indent="-285750">
                        <a:lnSpc>
                          <a:spcPct val="100200"/>
                        </a:lnSpc>
                        <a:spcBef>
                          <a:spcPts val="484"/>
                        </a:spcBef>
                        <a:buFont typeface="Arial" panose="020B0604020202020204" pitchFamily="34" charset="0"/>
                        <a:buChar char="•"/>
                        <a:tabLst>
                          <a:tab pos="220979" algn="l"/>
                        </a:tabLst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developers are reluctant to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change something they</a:t>
                      </a:r>
                      <a:r>
                        <a:rPr sz="2000" spc="-8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have</a:t>
                      </a:r>
                      <a:r>
                        <a:rPr lang="en-US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crafted for hours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9050">
                      <a:solidFill>
                        <a:srgbClr val="93A299"/>
                      </a:solidFill>
                      <a:prstDash val="solid"/>
                    </a:lnL>
                    <a:lnR w="19050">
                      <a:solidFill>
                        <a:srgbClr val="93A299"/>
                      </a:solidFill>
                      <a:prstDash val="solid"/>
                    </a:lnR>
                    <a:lnT w="19050">
                      <a:solidFill>
                        <a:srgbClr val="93A299"/>
                      </a:solidFill>
                      <a:prstDash val="solid"/>
                    </a:lnT>
                    <a:lnB w="19050">
                      <a:solidFill>
                        <a:srgbClr val="93A2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1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0C2778-50D6-3245-8DAA-6AA93CBE9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307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Interaction Design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Develop alternative prototypes/concepts and compare them </a:t>
            </a:r>
          </a:p>
          <a:p>
            <a:pPr lvl="1"/>
            <a:r>
              <a:rPr lang="en-US" dirty="0"/>
              <a:t>And iterate, iterate, iterate....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773F59-158B-D144-94BF-86E5050750E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53FA0E-ADB2-E649-81CF-F74D20C80CAB}"/>
              </a:ext>
            </a:extLst>
          </p:cNvPr>
          <p:cNvGrpSpPr/>
          <p:nvPr/>
        </p:nvGrpSpPr>
        <p:grpSpPr>
          <a:xfrm>
            <a:off x="1858356" y="1143000"/>
            <a:ext cx="8521785" cy="4252751"/>
            <a:chOff x="1858356" y="1219200"/>
            <a:chExt cx="8521785" cy="4252751"/>
          </a:xfrm>
        </p:grpSpPr>
        <p:sp>
          <p:nvSpPr>
            <p:cNvPr id="3" name="object 3"/>
            <p:cNvSpPr/>
            <p:nvPr/>
          </p:nvSpPr>
          <p:spPr>
            <a:xfrm>
              <a:off x="3289822" y="1451575"/>
              <a:ext cx="7019664" cy="37180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702089" y="3217991"/>
              <a:ext cx="1054634" cy="249076"/>
            </a:xfrm>
            <a:prstGeom prst="rect">
              <a:avLst/>
            </a:prstGeom>
          </p:spPr>
          <p:txBody>
            <a:bodyPr vert="horz" wrap="square" lIns="0" tIns="11526" rIns="0" bIns="0" rtlCol="0">
              <a:spAutoFit/>
            </a:bodyPr>
            <a:lstStyle/>
            <a:p>
              <a:pPr marL="11527">
                <a:spcBef>
                  <a:spcPts val="91"/>
                </a:spcBef>
              </a:pP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(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R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e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)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D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es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i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g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n</a:t>
              </a:r>
              <a:endParaRPr sz="15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623990" y="1688195"/>
              <a:ext cx="1392923" cy="722785"/>
            </a:xfrm>
            <a:prstGeom prst="rect">
              <a:avLst/>
            </a:prstGeom>
          </p:spPr>
          <p:txBody>
            <a:bodyPr vert="horz" wrap="square" lIns="0" tIns="10373" rIns="0" bIns="0" rtlCol="0">
              <a:spAutoFit/>
            </a:bodyPr>
            <a:lstStyle/>
            <a:p>
              <a:pPr marL="11527" marR="4611" algn="ctr">
                <a:lnSpc>
                  <a:spcPct val="100499"/>
                </a:lnSpc>
                <a:spcBef>
                  <a:spcPts val="82"/>
                </a:spcBef>
              </a:pP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Identify</a:t>
              </a:r>
              <a:r>
                <a:rPr sz="1543" b="1" spc="-54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needs/</a:t>
              </a:r>
              <a:r>
                <a:rPr lang="en-US"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establish</a:t>
              </a:r>
              <a:r>
                <a:rPr lang="en-US"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requirements</a:t>
              </a:r>
              <a:endParaRPr sz="1543" dirty="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075465" y="3300358"/>
              <a:ext cx="2501729" cy="413785"/>
            </a:xfrm>
            <a:custGeom>
              <a:avLst/>
              <a:gdLst/>
              <a:ahLst/>
              <a:cxnLst/>
              <a:rect l="l" t="t" r="r" b="b"/>
              <a:pathLst>
                <a:path w="2756534" h="455929">
                  <a:moveTo>
                    <a:pt x="928837" y="160606"/>
                  </a:moveTo>
                  <a:lnTo>
                    <a:pt x="236192" y="160606"/>
                  </a:lnTo>
                  <a:lnTo>
                    <a:pt x="2746933" y="455717"/>
                  </a:lnTo>
                  <a:lnTo>
                    <a:pt x="2756372" y="375413"/>
                  </a:lnTo>
                  <a:lnTo>
                    <a:pt x="928837" y="160606"/>
                  </a:lnTo>
                  <a:close/>
                </a:path>
                <a:path w="2756534" h="455929">
                  <a:moveTo>
                    <a:pt x="255069" y="0"/>
                  </a:moveTo>
                  <a:lnTo>
                    <a:pt x="0" y="92138"/>
                  </a:lnTo>
                  <a:lnTo>
                    <a:pt x="226753" y="240911"/>
                  </a:lnTo>
                  <a:lnTo>
                    <a:pt x="236192" y="160606"/>
                  </a:lnTo>
                  <a:lnTo>
                    <a:pt x="928837" y="160606"/>
                  </a:lnTo>
                  <a:lnTo>
                    <a:pt x="245630" y="80303"/>
                  </a:lnTo>
                  <a:lnTo>
                    <a:pt x="255069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7" name="object 7"/>
            <p:cNvSpPr/>
            <p:nvPr/>
          </p:nvSpPr>
          <p:spPr>
            <a:xfrm>
              <a:off x="5661333" y="1219200"/>
              <a:ext cx="661595" cy="257031"/>
            </a:xfrm>
            <a:custGeom>
              <a:avLst/>
              <a:gdLst/>
              <a:ahLst/>
              <a:cxnLst/>
              <a:rect l="l" t="t" r="r" b="b"/>
              <a:pathLst>
                <a:path w="728979" h="283210">
                  <a:moveTo>
                    <a:pt x="1361" y="0"/>
                  </a:moveTo>
                  <a:lnTo>
                    <a:pt x="0" y="80845"/>
                  </a:lnTo>
                  <a:lnTo>
                    <a:pt x="74402" y="82097"/>
                  </a:lnTo>
                  <a:lnTo>
                    <a:pt x="145281" y="85727"/>
                  </a:lnTo>
                  <a:lnTo>
                    <a:pt x="213622" y="91608"/>
                  </a:lnTo>
                  <a:lnTo>
                    <a:pt x="279036" y="99616"/>
                  </a:lnTo>
                  <a:lnTo>
                    <a:pt x="341135" y="109617"/>
                  </a:lnTo>
                  <a:lnTo>
                    <a:pt x="399520" y="121474"/>
                  </a:lnTo>
                  <a:lnTo>
                    <a:pt x="453788" y="135042"/>
                  </a:lnTo>
                  <a:lnTo>
                    <a:pt x="498425" y="148612"/>
                  </a:lnTo>
                  <a:lnTo>
                    <a:pt x="514680" y="158697"/>
                  </a:lnTo>
                  <a:lnTo>
                    <a:pt x="466133" y="213917"/>
                  </a:lnTo>
                  <a:lnTo>
                    <a:pt x="728390" y="282992"/>
                  </a:lnTo>
                  <a:lnTo>
                    <a:pt x="652865" y="97127"/>
                  </a:lnTo>
                  <a:lnTo>
                    <a:pt x="568811" y="97127"/>
                  </a:lnTo>
                  <a:lnTo>
                    <a:pt x="533563" y="75258"/>
                  </a:lnTo>
                  <a:lnTo>
                    <a:pt x="473345" y="56587"/>
                  </a:lnTo>
                  <a:lnTo>
                    <a:pt x="415569" y="42226"/>
                  </a:lnTo>
                  <a:lnTo>
                    <a:pt x="353955" y="29782"/>
                  </a:lnTo>
                  <a:lnTo>
                    <a:pt x="288829" y="19354"/>
                  </a:lnTo>
                  <a:lnTo>
                    <a:pt x="220527" y="11047"/>
                  </a:lnTo>
                  <a:lnTo>
                    <a:pt x="149390" y="4974"/>
                  </a:lnTo>
                  <a:lnTo>
                    <a:pt x="75763" y="1252"/>
                  </a:lnTo>
                  <a:lnTo>
                    <a:pt x="1361" y="0"/>
                  </a:lnTo>
                  <a:close/>
                </a:path>
                <a:path w="728979" h="283210">
                  <a:moveTo>
                    <a:pt x="626296" y="31741"/>
                  </a:moveTo>
                  <a:lnTo>
                    <a:pt x="568811" y="97127"/>
                  </a:lnTo>
                  <a:lnTo>
                    <a:pt x="652865" y="97127"/>
                  </a:lnTo>
                  <a:lnTo>
                    <a:pt x="626296" y="31741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858356" y="3581400"/>
              <a:ext cx="8521785" cy="1890551"/>
            </a:xfrm>
            <a:prstGeom prst="rect">
              <a:avLst/>
            </a:prstGeom>
          </p:spPr>
          <p:txBody>
            <a:bodyPr vert="horz" wrap="square" lIns="0" tIns="11526" rIns="0" bIns="0" rtlCol="0">
              <a:spAutoFit/>
            </a:bodyPr>
            <a:lstStyle/>
            <a:p>
              <a:pPr marR="1524959" algn="r">
                <a:spcBef>
                  <a:spcPts val="91"/>
                </a:spcBef>
              </a:pP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E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va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l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u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a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te</a:t>
              </a:r>
              <a:endParaRPr sz="1543" dirty="0">
                <a:latin typeface="Arial"/>
                <a:cs typeface="Arial"/>
              </a:endParaRPr>
            </a:p>
            <a:p>
              <a:pPr>
                <a:spcBef>
                  <a:spcPts val="45"/>
                </a:spcBef>
              </a:pPr>
              <a:endParaRPr sz="2360" dirty="0">
                <a:latin typeface="Times New Roman"/>
                <a:cs typeface="Times New Roman"/>
              </a:endParaRPr>
            </a:p>
            <a:p>
              <a:pPr marL="4203722" marR="3330588">
                <a:lnSpc>
                  <a:spcPct val="100499"/>
                </a:lnSpc>
              </a:pP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Build an</a:t>
              </a:r>
              <a:r>
                <a:rPr lang="en-US"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i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n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t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e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r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ac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ti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v</a:t>
              </a:r>
              <a:r>
                <a:rPr sz="1543" b="1" dirty="0">
                  <a:solidFill>
                    <a:srgbClr val="292934"/>
                  </a:solidFill>
                  <a:latin typeface="Arial"/>
                  <a:cs typeface="Arial"/>
                </a:rPr>
                <a:t>e</a:t>
              </a:r>
              <a:r>
                <a:rPr lang="en-US" sz="1543" b="1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version</a:t>
              </a:r>
              <a:endParaRPr sz="1543" dirty="0">
                <a:latin typeface="Arial"/>
                <a:cs typeface="Arial"/>
              </a:endParaRPr>
            </a:p>
            <a:p>
              <a:pPr>
                <a:spcBef>
                  <a:spcPts val="14"/>
                </a:spcBef>
              </a:pPr>
              <a:endParaRPr sz="2178" dirty="0">
                <a:latin typeface="Times New Roman"/>
                <a:cs typeface="Times New Roman"/>
              </a:endParaRPr>
            </a:p>
            <a:p>
              <a:pPr marR="4611" algn="r">
                <a:lnSpc>
                  <a:spcPts val="1820"/>
                </a:lnSpc>
              </a:pPr>
              <a:r>
                <a:rPr sz="1543" b="1" spc="-5" dirty="0">
                  <a:solidFill>
                    <a:srgbClr val="292934"/>
                  </a:solidFill>
                  <a:latin typeface="Arial"/>
                  <a:cs typeface="Arial"/>
                </a:rPr>
                <a:t>Final</a:t>
              </a:r>
              <a:r>
                <a:rPr sz="1543" b="1" spc="-50" dirty="0">
                  <a:solidFill>
                    <a:srgbClr val="292934"/>
                  </a:solidFill>
                  <a:latin typeface="Arial"/>
                  <a:cs typeface="Arial"/>
                </a:rPr>
                <a:t> </a:t>
              </a:r>
              <a:r>
                <a:rPr sz="1543" b="1" spc="-9" dirty="0">
                  <a:solidFill>
                    <a:srgbClr val="292934"/>
                  </a:solidFill>
                  <a:latin typeface="Arial"/>
                  <a:cs typeface="Arial"/>
                </a:rPr>
                <a:t>Product</a:t>
              </a:r>
              <a:endParaRPr sz="1543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64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B38A6-5248-A645-9FCE-1C690C047B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VR Prototyping Tools</a:t>
            </a:r>
          </a:p>
          <a:p>
            <a:pPr lvl="1"/>
            <a:r>
              <a:rPr lang="en-US" dirty="0"/>
              <a:t>Low Fidelity</a:t>
            </a:r>
          </a:p>
          <a:p>
            <a:pPr lvl="2"/>
            <a:r>
              <a:rPr lang="en-US" dirty="0"/>
              <a:t>Sketched Paper Interfaces – pen/paper, non-interactive</a:t>
            </a:r>
          </a:p>
          <a:p>
            <a:pPr lvl="2"/>
            <a:r>
              <a:rPr lang="en-US" dirty="0" err="1"/>
              <a:t>Onride</a:t>
            </a:r>
            <a:r>
              <a:rPr lang="en-US" dirty="0"/>
              <a:t> Photoshop tool – digital, non-interactive</a:t>
            </a:r>
          </a:p>
          <a:p>
            <a:pPr lvl="2"/>
            <a:r>
              <a:rPr lang="en-US" dirty="0" err="1"/>
              <a:t>InstaVR</a:t>
            </a:r>
            <a:r>
              <a:rPr lang="en-US" dirty="0"/>
              <a:t> – 360 web based tool, simple interactivity</a:t>
            </a:r>
          </a:p>
          <a:p>
            <a:pPr lvl="2"/>
            <a:r>
              <a:rPr lang="en-US" dirty="0" err="1"/>
              <a:t>SketchBox</a:t>
            </a:r>
            <a:r>
              <a:rPr lang="en-US" dirty="0"/>
              <a:t> – create VR interface inside VR</a:t>
            </a:r>
          </a:p>
          <a:p>
            <a:pPr lvl="1"/>
            <a:r>
              <a:rPr lang="en-US" dirty="0"/>
              <a:t>High Fidelity</a:t>
            </a:r>
          </a:p>
          <a:p>
            <a:pPr lvl="2"/>
            <a:r>
              <a:rPr lang="en-US" dirty="0" err="1"/>
              <a:t>Entiti</a:t>
            </a:r>
            <a:r>
              <a:rPr lang="en-US" dirty="0"/>
              <a:t> – template based VR with visual programming</a:t>
            </a:r>
          </a:p>
          <a:p>
            <a:pPr lvl="2"/>
            <a:r>
              <a:rPr lang="en-US" dirty="0"/>
              <a:t>A-Frame – web based VR tool using HTML</a:t>
            </a:r>
          </a:p>
          <a:p>
            <a:pPr lvl="2"/>
            <a:r>
              <a:rPr lang="en-US" dirty="0" err="1"/>
              <a:t>EditorVR</a:t>
            </a:r>
            <a:r>
              <a:rPr lang="en-US" dirty="0"/>
              <a:t> – Unity wrapper inside VR</a:t>
            </a:r>
          </a:p>
          <a:p>
            <a:pPr lvl="2"/>
            <a:r>
              <a:rPr lang="en-US" dirty="0"/>
              <a:t>Unity/Unreal Game Engine – programming needed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394440-0C5F-AE49-9AE2-CFB891EC8C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08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561A61-635E-2746-9052-2352707BD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10363200" cy="6019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Sketching VR Interfaces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Download 360 panorama template grid</a:t>
            </a:r>
          </a:p>
          <a:p>
            <a:pPr lvl="1"/>
            <a:r>
              <a:rPr lang="en-US" dirty="0"/>
              <a:t>Draw interface ideas into grid</a:t>
            </a:r>
          </a:p>
          <a:p>
            <a:pPr lvl="1"/>
            <a:r>
              <a:rPr lang="en-US" dirty="0"/>
              <a:t>Scan into 360 photo viewer for VR HMD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7836ED-5ACE-BC4F-A963-8C881777CAE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https://virtualrealitypop.com/vr-sketches-56599f99b357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1924067" y="1345431"/>
            <a:ext cx="4637711" cy="2347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785672" y="1219200"/>
            <a:ext cx="4875519" cy="2609498"/>
          </a:xfrm>
          <a:custGeom>
            <a:avLst/>
            <a:gdLst/>
            <a:ahLst/>
            <a:cxnLst/>
            <a:rect l="l" t="t" r="r" b="b"/>
            <a:pathLst>
              <a:path w="5372100" h="2875279">
                <a:moveTo>
                  <a:pt x="0" y="0"/>
                </a:moveTo>
                <a:lnTo>
                  <a:pt x="5371492" y="0"/>
                </a:lnTo>
                <a:lnTo>
                  <a:pt x="5371492" y="2875097"/>
                </a:lnTo>
                <a:lnTo>
                  <a:pt x="0" y="2875097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5471958" y="2165558"/>
            <a:ext cx="4892169" cy="2443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5467372" y="2160969"/>
            <a:ext cx="4901453" cy="2452744"/>
          </a:xfrm>
          <a:custGeom>
            <a:avLst/>
            <a:gdLst/>
            <a:ahLst/>
            <a:cxnLst/>
            <a:rect l="l" t="t" r="r" b="b"/>
            <a:pathLst>
              <a:path w="5400675" h="2702560">
                <a:moveTo>
                  <a:pt x="0" y="0"/>
                </a:moveTo>
                <a:lnTo>
                  <a:pt x="5400550" y="0"/>
                </a:lnTo>
                <a:lnTo>
                  <a:pt x="5400550" y="2701960"/>
                </a:lnTo>
                <a:lnTo>
                  <a:pt x="0" y="2701960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263009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67185F-BB6E-F745-9ABB-D9AA63F754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 Sketched VR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6BF65-4CDE-8444-B946-5EB8B033838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https://youtu.be/BmMh6-jPWOc</a:t>
            </a:r>
            <a:r>
              <a:rPr lang="en-US" dirty="0"/>
              <a:t> </a:t>
            </a:r>
          </a:p>
        </p:txBody>
      </p:sp>
      <p:pic>
        <p:nvPicPr>
          <p:cNvPr id="7" name="Online Media 6" descr="Sketching for virtual reality">
            <a:hlinkClick r:id="" action="ppaction://media"/>
            <a:extLst>
              <a:ext uri="{FF2B5EF4-FFF2-40B4-BE49-F238E27FC236}">
                <a16:creationId xmlns:a16="http://schemas.microsoft.com/office/drawing/2014/main" id="{317FB725-DD9B-B544-B588-91FD53156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9782" y="1047504"/>
            <a:ext cx="7292436" cy="54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DCCCC-AA7E-8144-A76D-058E0FFBD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ONIRIDE - 360° Art Plugin for Photoshop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Draw 360 panorama’s directly in Photoshop</a:t>
            </a:r>
          </a:p>
          <a:p>
            <a:pPr lvl="1"/>
            <a:r>
              <a:rPr lang="en-US" dirty="0"/>
              <a:t>Preview in Photoshop, export to VR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36C085-5D23-AF4F-AF5E-88EAAF461CD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http://www.oniride.com/360art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1814717" y="1791680"/>
            <a:ext cx="4148451" cy="2715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95365" y="1791680"/>
            <a:ext cx="4331689" cy="27151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18692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A2CE69-54BF-824C-A937-1FEE6082B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4" dirty="0" err="1">
                <a:solidFill>
                  <a:srgbClr val="D2533C"/>
                </a:solidFill>
              </a:rPr>
              <a:t>OniRide</a:t>
            </a:r>
            <a:r>
              <a:rPr lang="en-US" spc="-245" dirty="0">
                <a:solidFill>
                  <a:srgbClr val="D2533C"/>
                </a:solidFill>
              </a:rPr>
              <a:t> </a:t>
            </a:r>
            <a:r>
              <a:rPr lang="en-US" spc="-50" dirty="0">
                <a:solidFill>
                  <a:srgbClr val="D2533C"/>
                </a:solidFill>
              </a:rPr>
              <a:t>Demo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F65A3-FFA2-5C41-ADC1-A8E7C3421E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https://youtu.be/1P1EfGizal0</a:t>
            </a:r>
            <a:r>
              <a:rPr lang="en-US" dirty="0"/>
              <a:t> </a:t>
            </a:r>
          </a:p>
        </p:txBody>
      </p:sp>
      <p:pic>
        <p:nvPicPr>
          <p:cNvPr id="7" name="Online Media 6" descr="ONIRIDE - 360Â° Art Plugin for Photoshop - FREE!">
            <a:hlinkClick r:id="" action="ppaction://media"/>
            <a:extLst>
              <a:ext uri="{FF2B5EF4-FFF2-40B4-BE49-F238E27FC236}">
                <a16:creationId xmlns:a16="http://schemas.microsoft.com/office/drawing/2014/main" id="{AD67F700-8397-D346-8AC6-E3ABC87A1F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8013" y="1048796"/>
            <a:ext cx="9755974" cy="54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1864E-0F8F-C843-BAE8-2CC5A0BD4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InstaVR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 algn="ctr"/>
            <a:r>
              <a:rPr lang="en-US" dirty="0"/>
              <a:t>Free, fast panorama VR, deploy to multi platforms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A9737-9B32-544D-B0DD-65ECE67CBAA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http://www.instavr.co/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471399" y="1595992"/>
            <a:ext cx="6872707" cy="3692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05278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80D11A-CA1A-CD40-970D-5416F8B57D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- Using </a:t>
            </a:r>
            <a:r>
              <a:rPr lang="en-US" dirty="0" err="1"/>
              <a:t>InstaVR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BE8FEA-BDFD-1A47-8C88-C5E3D62E94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https://youtu.be/M2C8vDL0YeA</a:t>
            </a:r>
            <a:r>
              <a:rPr lang="en-US" dirty="0"/>
              <a:t> </a:t>
            </a:r>
          </a:p>
        </p:txBody>
      </p:sp>
      <p:pic>
        <p:nvPicPr>
          <p:cNvPr id="9" name="Online Media 8" descr="InstaVR  in 30 seconds">
            <a:hlinkClick r:id="" action="ppaction://media"/>
            <a:extLst>
              <a:ext uri="{FF2B5EF4-FFF2-40B4-BE49-F238E27FC236}">
                <a16:creationId xmlns:a16="http://schemas.microsoft.com/office/drawing/2014/main" id="{3EDF0F60-F0C6-EA46-B2BA-839472ACA8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18588" y="1047504"/>
            <a:ext cx="9554823" cy="53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7C836-59DB-5C46-9BAE-518FC8AEF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400" y="533400"/>
            <a:ext cx="7315200" cy="600313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Sketchbox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VR design tool - create VR interface inside VR</a:t>
            </a:r>
          </a:p>
          <a:p>
            <a:pPr lvl="2"/>
            <a:r>
              <a:rPr lang="en-US" dirty="0"/>
              <a:t>Support for HTC </a:t>
            </a:r>
            <a:r>
              <a:rPr lang="en-US" dirty="0" err="1"/>
              <a:t>Vive</a:t>
            </a:r>
            <a:r>
              <a:rPr lang="en-US" dirty="0"/>
              <a:t>, Oculus Rift</a:t>
            </a:r>
          </a:p>
          <a:p>
            <a:pPr lvl="1"/>
            <a:r>
              <a:rPr lang="en-US" dirty="0"/>
              <a:t>Easy to use VR sketching tool</a:t>
            </a:r>
          </a:p>
          <a:p>
            <a:pPr lvl="1"/>
            <a:r>
              <a:rPr lang="en-US" dirty="0"/>
              <a:t>Available from </a:t>
            </a:r>
            <a:r>
              <a:rPr lang="en-US" dirty="0" err="1"/>
              <a:t>SteamVR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2C9A55-3F20-0746-907E-DC0ACD27B21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https://www.sketchboxvr.com/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1692414" y="1363615"/>
            <a:ext cx="4623099" cy="2596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596263" y="1363615"/>
            <a:ext cx="3902055" cy="259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70424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498539-951D-0648-A512-5EE6315A0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Sketchbox</a:t>
            </a:r>
            <a:r>
              <a:rPr lang="en-US" dirty="0"/>
              <a:t>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3F621-D707-7C42-8773-F8BCD4C1BED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https://youtu.be/gWfgewGzaEI</a:t>
            </a:r>
            <a:r>
              <a:rPr lang="en-US" dirty="0"/>
              <a:t> </a:t>
            </a:r>
          </a:p>
        </p:txBody>
      </p:sp>
      <p:pic>
        <p:nvPicPr>
          <p:cNvPr id="7" name="Online Media 6" descr="Sketchbox - Rapid Prototyping for VR/AR">
            <a:hlinkClick r:id="" action="ppaction://media"/>
            <a:extLst>
              <a:ext uri="{FF2B5EF4-FFF2-40B4-BE49-F238E27FC236}">
                <a16:creationId xmlns:a16="http://schemas.microsoft.com/office/drawing/2014/main" id="{E9C40E1B-949E-634A-81AA-1EAD8B6F36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7016" y="1058925"/>
            <a:ext cx="9737967" cy="5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6B98D-6B29-AC43-A4E8-EF10CBED9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41020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Entiti</a:t>
            </a:r>
            <a:endParaRPr lang="en-US" dirty="0"/>
          </a:p>
          <a:p>
            <a:pPr lvl="1"/>
            <a:r>
              <a:rPr lang="en-US" dirty="0"/>
              <a:t>Stand alone application for VR/AR authoring (Windows, Mac)</a:t>
            </a:r>
          </a:p>
          <a:p>
            <a:pPr lvl="1"/>
            <a:r>
              <a:rPr lang="en-US" dirty="0"/>
              <a:t>Works with </a:t>
            </a:r>
            <a:r>
              <a:rPr lang="en-US" dirty="0" err="1"/>
              <a:t>Entiti</a:t>
            </a:r>
            <a:r>
              <a:rPr lang="en-US" dirty="0"/>
              <a:t> mobile application (Android, iOS)</a:t>
            </a:r>
          </a:p>
          <a:p>
            <a:pPr lvl="1"/>
            <a:r>
              <a:rPr lang="en-US" dirty="0"/>
              <a:t>Delivers multiple VR </a:t>
            </a:r>
            <a:br>
              <a:rPr lang="en-US" dirty="0"/>
            </a:br>
            <a:r>
              <a:rPr lang="en-US" dirty="0"/>
              <a:t>experiences – 360 and 3D </a:t>
            </a:r>
            <a:br>
              <a:rPr lang="en-US" dirty="0"/>
            </a:br>
            <a:r>
              <a:rPr lang="en-US" dirty="0"/>
              <a:t>scenes</a:t>
            </a:r>
          </a:p>
          <a:p>
            <a:pPr lvl="1"/>
            <a:r>
              <a:rPr lang="en-US" dirty="0"/>
              <a:t>Template based VR, Visual programming for behaviors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CABD95-FE55-E548-BD04-855F925F18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https://www.wakingapp.com/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5759478" y="1966374"/>
            <a:ext cx="6308501" cy="292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12436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2EE3FB-FA0F-4E41-9116-CF00DBAAE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NEEDS ANALYSIS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6B75D85-6E82-0A45-83CB-678E12B01DC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9EAB19-EE5F-7E4C-A7AF-4D65B6F137C2}"/>
              </a:ext>
            </a:extLst>
          </p:cNvPr>
          <p:cNvSpPr/>
          <p:nvPr/>
        </p:nvSpPr>
        <p:spPr>
          <a:xfrm>
            <a:off x="3289822" y="1999424"/>
            <a:ext cx="7019664" cy="3718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882335D-916F-3242-8209-61700E39CB0B}"/>
              </a:ext>
            </a:extLst>
          </p:cNvPr>
          <p:cNvSpPr txBox="1"/>
          <p:nvPr/>
        </p:nvSpPr>
        <p:spPr>
          <a:xfrm>
            <a:off x="3702089" y="3765840"/>
            <a:ext cx="1054634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(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g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endParaRPr sz="1543">
              <a:latin typeface="Arial"/>
              <a:cs typeface="Arial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8968CEA-C2B4-2B40-A305-A25FA5A53446}"/>
              </a:ext>
            </a:extLst>
          </p:cNvPr>
          <p:cNvSpPr/>
          <p:nvPr/>
        </p:nvSpPr>
        <p:spPr>
          <a:xfrm>
            <a:off x="5075465" y="3848207"/>
            <a:ext cx="2501729" cy="413785"/>
          </a:xfrm>
          <a:custGeom>
            <a:avLst/>
            <a:gdLst/>
            <a:ahLst/>
            <a:cxnLst/>
            <a:rect l="l" t="t" r="r" b="b"/>
            <a:pathLst>
              <a:path w="2756534" h="455929">
                <a:moveTo>
                  <a:pt x="928837" y="160606"/>
                </a:moveTo>
                <a:lnTo>
                  <a:pt x="236192" y="160606"/>
                </a:lnTo>
                <a:lnTo>
                  <a:pt x="2746933" y="455717"/>
                </a:lnTo>
                <a:lnTo>
                  <a:pt x="2756372" y="375413"/>
                </a:lnTo>
                <a:lnTo>
                  <a:pt x="928837" y="160606"/>
                </a:lnTo>
                <a:close/>
              </a:path>
              <a:path w="2756534" h="455929">
                <a:moveTo>
                  <a:pt x="255069" y="0"/>
                </a:moveTo>
                <a:lnTo>
                  <a:pt x="0" y="92138"/>
                </a:lnTo>
                <a:lnTo>
                  <a:pt x="226753" y="240911"/>
                </a:lnTo>
                <a:lnTo>
                  <a:pt x="236192" y="160606"/>
                </a:lnTo>
                <a:lnTo>
                  <a:pt x="928837" y="160606"/>
                </a:lnTo>
                <a:lnTo>
                  <a:pt x="245630" y="80303"/>
                </a:lnTo>
                <a:lnTo>
                  <a:pt x="255069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1C1B992D-BBB8-B747-AD69-FA62D3222B42}"/>
              </a:ext>
            </a:extLst>
          </p:cNvPr>
          <p:cNvSpPr/>
          <p:nvPr/>
        </p:nvSpPr>
        <p:spPr>
          <a:xfrm>
            <a:off x="5661333" y="1767049"/>
            <a:ext cx="661595" cy="257031"/>
          </a:xfrm>
          <a:custGeom>
            <a:avLst/>
            <a:gdLst/>
            <a:ahLst/>
            <a:cxnLst/>
            <a:rect l="l" t="t" r="r" b="b"/>
            <a:pathLst>
              <a:path w="728979" h="283210">
                <a:moveTo>
                  <a:pt x="1361" y="0"/>
                </a:moveTo>
                <a:lnTo>
                  <a:pt x="0" y="80845"/>
                </a:lnTo>
                <a:lnTo>
                  <a:pt x="74402" y="82097"/>
                </a:lnTo>
                <a:lnTo>
                  <a:pt x="145281" y="85727"/>
                </a:lnTo>
                <a:lnTo>
                  <a:pt x="213622" y="91608"/>
                </a:lnTo>
                <a:lnTo>
                  <a:pt x="279036" y="99616"/>
                </a:lnTo>
                <a:lnTo>
                  <a:pt x="341135" y="109617"/>
                </a:lnTo>
                <a:lnTo>
                  <a:pt x="399520" y="121474"/>
                </a:lnTo>
                <a:lnTo>
                  <a:pt x="453788" y="135042"/>
                </a:lnTo>
                <a:lnTo>
                  <a:pt x="498425" y="148612"/>
                </a:lnTo>
                <a:lnTo>
                  <a:pt x="514680" y="158697"/>
                </a:lnTo>
                <a:lnTo>
                  <a:pt x="466133" y="213917"/>
                </a:lnTo>
                <a:lnTo>
                  <a:pt x="728390" y="282992"/>
                </a:lnTo>
                <a:lnTo>
                  <a:pt x="652865" y="97127"/>
                </a:lnTo>
                <a:lnTo>
                  <a:pt x="568811" y="97127"/>
                </a:lnTo>
                <a:lnTo>
                  <a:pt x="533563" y="75258"/>
                </a:lnTo>
                <a:lnTo>
                  <a:pt x="473345" y="56587"/>
                </a:lnTo>
                <a:lnTo>
                  <a:pt x="415569" y="42226"/>
                </a:lnTo>
                <a:lnTo>
                  <a:pt x="353955" y="29782"/>
                </a:lnTo>
                <a:lnTo>
                  <a:pt x="288829" y="19354"/>
                </a:lnTo>
                <a:lnTo>
                  <a:pt x="220527" y="11047"/>
                </a:lnTo>
                <a:lnTo>
                  <a:pt x="149390" y="4974"/>
                </a:lnTo>
                <a:lnTo>
                  <a:pt x="75763" y="1252"/>
                </a:lnTo>
                <a:lnTo>
                  <a:pt x="1361" y="0"/>
                </a:lnTo>
                <a:close/>
              </a:path>
              <a:path w="728979" h="283210">
                <a:moveTo>
                  <a:pt x="626296" y="31741"/>
                </a:moveTo>
                <a:lnTo>
                  <a:pt x="568811" y="97127"/>
                </a:lnTo>
                <a:lnTo>
                  <a:pt x="652865" y="97127"/>
                </a:lnTo>
                <a:lnTo>
                  <a:pt x="626296" y="31741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E1E1E1C-3344-184A-948B-28C4B0FDFFB4}"/>
              </a:ext>
            </a:extLst>
          </p:cNvPr>
          <p:cNvSpPr txBox="1"/>
          <p:nvPr/>
        </p:nvSpPr>
        <p:spPr>
          <a:xfrm>
            <a:off x="1858356" y="4129249"/>
            <a:ext cx="8521785" cy="18905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R="1524959" algn="r">
              <a:spcBef>
                <a:spcPts val="91"/>
              </a:spcBef>
            </a:pP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l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u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te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60" dirty="0">
              <a:latin typeface="Times New Roman"/>
              <a:cs typeface="Times New Roman"/>
            </a:endParaRPr>
          </a:p>
          <a:p>
            <a:pPr marL="4203722" marR="3330588">
              <a:lnSpc>
                <a:spcPct val="100499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Build an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ac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lang="en-US" sz="1543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version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2178" dirty="0">
              <a:latin typeface="Times New Roman"/>
              <a:cs typeface="Times New Roman"/>
            </a:endParaRPr>
          </a:p>
          <a:p>
            <a:pPr marR="4611" algn="r">
              <a:lnSpc>
                <a:spcPts val="1820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Final</a:t>
            </a:r>
            <a:r>
              <a:rPr sz="1543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Product</a:t>
            </a:r>
            <a:endParaRPr sz="1543" dirty="0"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5A73FB-CC51-664E-A803-B0E333BFD636}"/>
              </a:ext>
            </a:extLst>
          </p:cNvPr>
          <p:cNvSpPr/>
          <p:nvPr/>
        </p:nvSpPr>
        <p:spPr>
          <a:xfrm>
            <a:off x="5450444" y="2024080"/>
            <a:ext cx="1740014" cy="1097280"/>
          </a:xfrm>
          <a:prstGeom prst="ellipse">
            <a:avLst/>
          </a:prstGeom>
          <a:solidFill>
            <a:srgbClr val="FFC8C8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CA3C29E3-C220-1F42-AEF2-AB60D0771C7F}"/>
              </a:ext>
            </a:extLst>
          </p:cNvPr>
          <p:cNvSpPr txBox="1"/>
          <p:nvPr/>
        </p:nvSpPr>
        <p:spPr>
          <a:xfrm>
            <a:off x="5623990" y="2236044"/>
            <a:ext cx="1392923" cy="722785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algn="ctr">
              <a:lnSpc>
                <a:spcPct val="100499"/>
              </a:lnSpc>
              <a:spcBef>
                <a:spcPts val="82"/>
              </a:spcBef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Identify</a:t>
            </a:r>
            <a:r>
              <a:rPr sz="1543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needs/</a:t>
            </a:r>
            <a:r>
              <a:rPr lang="en-US" sz="1543" b="1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establish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requirements</a:t>
            </a:r>
            <a:endParaRPr sz="154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125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876E2C-989A-E149-82A9-70300816C9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Entiti</a:t>
            </a:r>
            <a:r>
              <a:rPr lang="en-US" dirty="0"/>
              <a:t>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E1E32-2878-B749-9486-D73AD6A5530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https://youtu.be/tmOAfrM4GvY</a:t>
            </a:r>
            <a:r>
              <a:rPr lang="en-US" dirty="0"/>
              <a:t> </a:t>
            </a:r>
          </a:p>
        </p:txBody>
      </p:sp>
      <p:pic>
        <p:nvPicPr>
          <p:cNvPr id="7" name="Online Media 6" descr="ENTiTi AR Demo for VRonEdge.com">
            <a:hlinkClick r:id="" action="ppaction://media"/>
            <a:extLst>
              <a:ext uri="{FF2B5EF4-FFF2-40B4-BE49-F238E27FC236}">
                <a16:creationId xmlns:a16="http://schemas.microsoft.com/office/drawing/2014/main" id="{98CB8E28-E96C-9A4B-B930-62B661D09C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58439" y="981775"/>
            <a:ext cx="9875121" cy="55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2A08E-97C4-1D42-AD5A-6C4784151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A-Frame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Web based VR framework</a:t>
            </a:r>
          </a:p>
          <a:p>
            <a:pPr lvl="1"/>
            <a:r>
              <a:rPr lang="en-US" dirty="0"/>
              <a:t>Make </a:t>
            </a:r>
            <a:r>
              <a:rPr lang="en-US" dirty="0" err="1"/>
              <a:t>WebVR</a:t>
            </a:r>
            <a:r>
              <a:rPr lang="en-US" dirty="0"/>
              <a:t> with HTML and Entity-Component</a:t>
            </a:r>
          </a:p>
          <a:p>
            <a:pPr lvl="1"/>
            <a:r>
              <a:rPr lang="en-US" dirty="0"/>
              <a:t>Works on </a:t>
            </a:r>
            <a:r>
              <a:rPr lang="en-US" dirty="0" err="1"/>
              <a:t>Vive</a:t>
            </a:r>
            <a:r>
              <a:rPr lang="en-US" dirty="0"/>
              <a:t>, Rift, Daydream, </a:t>
            </a:r>
            <a:r>
              <a:rPr lang="en-US" dirty="0" err="1"/>
              <a:t>GearVR</a:t>
            </a:r>
            <a:r>
              <a:rPr lang="en-US" dirty="0"/>
              <a:t>, desktop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64ACD-9B96-1844-8516-86E9BB79605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https://aframe.io/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1692415" y="1311637"/>
            <a:ext cx="4843246" cy="3027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719119" y="1326923"/>
            <a:ext cx="3779199" cy="3011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630782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86E9B-1338-C446-86E0-D7FF86036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A-Frame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78D4F-8CEA-0C4C-B57E-F7EC261F49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3"/>
              </a:rPr>
              <a:t>https://youtu.be/1MskH9uqOyQ</a:t>
            </a:r>
            <a:r>
              <a:rPr lang="en-US" dirty="0"/>
              <a:t> </a:t>
            </a:r>
          </a:p>
        </p:txBody>
      </p:sp>
      <p:pic>
        <p:nvPicPr>
          <p:cNvPr id="7" name="Online Media 6" descr="WebVR and A-Frame Showcase in Firefox">
            <a:hlinkClick r:id="" action="ppaction://media"/>
            <a:extLst>
              <a:ext uri="{FF2B5EF4-FFF2-40B4-BE49-F238E27FC236}">
                <a16:creationId xmlns:a16="http://schemas.microsoft.com/office/drawing/2014/main" id="{59494320-ED7B-6A43-BCE2-1C4AF9F969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0526" y="1105813"/>
            <a:ext cx="9550948" cy="53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6A64B-41B5-3F44-8EB9-840FF9288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827732"/>
            <a:ext cx="5181600" cy="54968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Unity </a:t>
            </a:r>
            <a:r>
              <a:rPr lang="en-US" dirty="0" err="1"/>
              <a:t>EditorVR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Edit Unity VR scenes inside VR</a:t>
            </a:r>
          </a:p>
          <a:p>
            <a:pPr lvl="1"/>
            <a:r>
              <a:rPr lang="en-US" dirty="0"/>
              <a:t>3D user interface on top of Unity</a:t>
            </a:r>
          </a:p>
          <a:p>
            <a:pPr lvl="2"/>
            <a:r>
              <a:rPr lang="en-US" dirty="0"/>
              <a:t>2 handed interface using HTC </a:t>
            </a:r>
            <a:r>
              <a:rPr lang="en-US" dirty="0" err="1"/>
              <a:t>Vive</a:t>
            </a:r>
            <a:endParaRPr lang="en-US" dirty="0"/>
          </a:p>
          <a:p>
            <a:pPr lvl="1"/>
            <a:r>
              <a:rPr lang="en-US" dirty="0"/>
              <a:t>Support for multi-user input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D24D9D-9351-3E4B-B3B3-EFE2CFFCE83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Available from </a:t>
            </a:r>
            <a:r>
              <a:rPr lang="en-US" dirty="0">
                <a:hlinkClick r:id="rId2"/>
              </a:rPr>
              <a:t>https://github.com/Unity-Technologies/EditorVR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6682426" y="1461459"/>
            <a:ext cx="3457133" cy="259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023143" y="1461459"/>
            <a:ext cx="4382149" cy="2592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09492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C965C1-D14E-AF4A-B968-A463432BD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Demo: Unity </a:t>
            </a:r>
            <a:r>
              <a:rPr lang="en-US" dirty="0" err="1"/>
              <a:t>EditorVR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4B5CA-4108-A941-99E5-928DDC1EE92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https://youtu.be/ILe2atyofqM</a:t>
            </a:r>
            <a:r>
              <a:rPr lang="en-US" dirty="0"/>
              <a:t> </a:t>
            </a:r>
          </a:p>
        </p:txBody>
      </p:sp>
      <p:pic>
        <p:nvPicPr>
          <p:cNvPr id="7" name="Online Media 6" descr="Scene Fusion with Unity's EditorVR Work in Progress">
            <a:hlinkClick r:id="" action="ppaction://media"/>
            <a:extLst>
              <a:ext uri="{FF2B5EF4-FFF2-40B4-BE49-F238E27FC236}">
                <a16:creationId xmlns:a16="http://schemas.microsoft.com/office/drawing/2014/main" id="{E33EB2C7-A146-ED41-B800-0482246E46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3500" y="1047504"/>
            <a:ext cx="9525000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FD47D9-06E0-6644-800D-06963C224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848600" cy="5202536"/>
          </a:xfrm>
        </p:spPr>
        <p:txBody>
          <a:bodyPr>
            <a:normAutofit/>
          </a:bodyPr>
          <a:lstStyle/>
          <a:p>
            <a:r>
              <a:rPr lang="en-US" dirty="0"/>
              <a:t>More Prototyping Tools</a:t>
            </a:r>
          </a:p>
          <a:p>
            <a:pPr lvl="1"/>
            <a:r>
              <a:rPr lang="en-US" dirty="0"/>
              <a:t>List of 24 prototyping tools</a:t>
            </a:r>
          </a:p>
          <a:p>
            <a:pPr lvl="2"/>
            <a:r>
              <a:rPr lang="en-US" dirty="0"/>
              <a:t>Tools for prototyping 3D VR experiences</a:t>
            </a:r>
          </a:p>
          <a:p>
            <a:pPr lvl="2"/>
            <a:r>
              <a:rPr lang="en-US" dirty="0"/>
              <a:t>Tools for prototyping 360 degree experiences</a:t>
            </a:r>
          </a:p>
          <a:p>
            <a:pPr lvl="2"/>
            <a:r>
              <a:rPr lang="en-US" dirty="0"/>
              <a:t>Web based Tools for 3D prototyping</a:t>
            </a:r>
          </a:p>
          <a:p>
            <a:pPr lvl="2"/>
            <a:r>
              <a:rPr lang="en-US" dirty="0"/>
              <a:t>3D modeling tools in VR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http://bit.ly/2wx3i6H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247003-7B2B-9F40-ACB8-16F7D90FFC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9078833" y="2370648"/>
            <a:ext cx="2800767" cy="1810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9463718" y="284017"/>
            <a:ext cx="2030999" cy="1810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9083999" y="4457279"/>
            <a:ext cx="2872635" cy="1822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27029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74E66F-E479-C447-B411-444617136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3605" y="457200"/>
            <a:ext cx="6264790" cy="60793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EXAMPLE: CONCEPT TO DEMO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NASA </a:t>
            </a:r>
            <a:r>
              <a:rPr lang="en-US" dirty="0" err="1"/>
              <a:t>Hololens</a:t>
            </a:r>
            <a:r>
              <a:rPr lang="en-US" dirty="0"/>
              <a:t> AR/VR Concept Demo</a:t>
            </a:r>
          </a:p>
          <a:p>
            <a:pPr lvl="2"/>
            <a:r>
              <a:rPr lang="en-US" b="1" dirty="0"/>
              <a:t>Vision</a:t>
            </a:r>
            <a:r>
              <a:rPr lang="en-US" dirty="0"/>
              <a:t>: Work on Mars from your office</a:t>
            </a:r>
          </a:p>
          <a:p>
            <a:pPr lvl="2"/>
            <a:r>
              <a:rPr lang="en-US" dirty="0"/>
              <a:t>Story and sketches based on vision</a:t>
            </a:r>
          </a:p>
          <a:p>
            <a:pPr lvl="2"/>
            <a:r>
              <a:rPr lang="en-US" dirty="0"/>
              <a:t>Led to working 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8C1CC-0821-1C45-8019-45D33A9A1E3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160700" y="1295400"/>
            <a:ext cx="5870600" cy="3294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736383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92414" y="960011"/>
            <a:ext cx="8805903" cy="49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D2783-7E6F-6744-BC47-6EF3359E7F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Chesley </a:t>
            </a:r>
            <a:r>
              <a:rPr lang="en-US" dirty="0" err="1"/>
              <a:t>Bonestell</a:t>
            </a:r>
            <a:r>
              <a:rPr lang="en-US" dirty="0"/>
              <a:t> (1940s)</a:t>
            </a:r>
          </a:p>
        </p:txBody>
      </p:sp>
    </p:spTree>
    <p:extLst>
      <p:ext uri="{BB962C8B-B14F-4D97-AF65-F5344CB8AC3E}">
        <p14:creationId xmlns:p14="http://schemas.microsoft.com/office/powerpoint/2010/main" val="1327295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C5E0A-E7E7-2441-B9C6-3BF99822F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Hololens</a:t>
            </a:r>
            <a:r>
              <a:rPr lang="en-US" dirty="0"/>
              <a:t> 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FC465E-66B3-954A-B3E3-9BDA8E3079F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151007" y="978662"/>
            <a:ext cx="9889986" cy="5557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723735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948601" y="2317589"/>
            <a:ext cx="4305107" cy="2432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5944016" y="2313003"/>
            <a:ext cx="4314777" cy="2441794"/>
          </a:xfrm>
          <a:custGeom>
            <a:avLst/>
            <a:gdLst/>
            <a:ahLst/>
            <a:cxnLst/>
            <a:rect l="l" t="t" r="r" b="b"/>
            <a:pathLst>
              <a:path w="4754245" h="2690495">
                <a:moveTo>
                  <a:pt x="0" y="0"/>
                </a:moveTo>
                <a:lnTo>
                  <a:pt x="4753697" y="0"/>
                </a:lnTo>
                <a:lnTo>
                  <a:pt x="4753697" y="2689876"/>
                </a:lnTo>
                <a:lnTo>
                  <a:pt x="0" y="2689876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924792" y="1510381"/>
            <a:ext cx="4354028" cy="2440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920206" y="1505795"/>
            <a:ext cx="4363763" cy="2449862"/>
          </a:xfrm>
          <a:custGeom>
            <a:avLst/>
            <a:gdLst/>
            <a:ahLst/>
            <a:cxnLst/>
            <a:rect l="l" t="t" r="r" b="b"/>
            <a:pathLst>
              <a:path w="4808220" h="2699385">
                <a:moveTo>
                  <a:pt x="0" y="0"/>
                </a:moveTo>
                <a:lnTo>
                  <a:pt x="4807602" y="0"/>
                </a:lnTo>
                <a:lnTo>
                  <a:pt x="4807602" y="2699122"/>
                </a:lnTo>
                <a:lnTo>
                  <a:pt x="0" y="2699122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2585235" y="4146104"/>
            <a:ext cx="3913735" cy="2439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2580649" y="4141517"/>
            <a:ext cx="3923468" cy="2449286"/>
          </a:xfrm>
          <a:custGeom>
            <a:avLst/>
            <a:gdLst/>
            <a:ahLst/>
            <a:cxnLst/>
            <a:rect l="l" t="t" r="r" b="b"/>
            <a:pathLst>
              <a:path w="4323080" h="2698750">
                <a:moveTo>
                  <a:pt x="0" y="0"/>
                </a:moveTo>
                <a:lnTo>
                  <a:pt x="4322462" y="0"/>
                </a:lnTo>
                <a:lnTo>
                  <a:pt x="4322462" y="2698516"/>
                </a:lnTo>
                <a:lnTo>
                  <a:pt x="0" y="2698516"/>
                </a:lnTo>
                <a:lnTo>
                  <a:pt x="0" y="0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3270AB-88A5-144C-B738-FD6F8F692B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HoloLens Concept Sketches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CD28EFF-B24B-B04A-8DC5-2F59C82CF3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0BAE-1545-BC49-9A99-101202026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0" y="827733"/>
            <a:ext cx="5791200" cy="5202536"/>
          </a:xfrm>
        </p:spPr>
        <p:txBody>
          <a:bodyPr/>
          <a:lstStyle/>
          <a:p>
            <a:r>
              <a:rPr lang="en-US" dirty="0"/>
              <a:t>Needs Analysis Goals</a:t>
            </a:r>
          </a:p>
          <a:p>
            <a:pPr marL="514350" lvl="1" indent="-51435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Create a deep understanding of the user and problem space</a:t>
            </a:r>
          </a:p>
          <a:p>
            <a:pPr marL="514350" lvl="1" indent="-51435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Understand how AR/VR can help address the user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FE7EF-B592-DB49-ADA4-CB13D562CC1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9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EB0FC3-20A3-D141-85D5-153AE676CA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Final NASA HoloLens </a:t>
            </a:r>
            <a:r>
              <a:rPr lang="en-US" dirty="0" err="1"/>
              <a:t>OnSight</a:t>
            </a:r>
            <a:r>
              <a:rPr lang="en-US" dirty="0"/>
              <a:t>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9BE24-9DCF-A34E-86D2-AFA45C0A428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https://youtu.be/DXT-ynvI3Lg</a:t>
            </a:r>
            <a:r>
              <a:rPr lang="en-US" dirty="0"/>
              <a:t> </a:t>
            </a:r>
          </a:p>
        </p:txBody>
      </p:sp>
      <p:pic>
        <p:nvPicPr>
          <p:cNvPr id="7" name="Online Media 6" descr="Walking on Mars w/ HoloLens [OnSight]">
            <a:hlinkClick r:id="" action="ppaction://media"/>
            <a:extLst>
              <a:ext uri="{FF2B5EF4-FFF2-40B4-BE49-F238E27FC236}">
                <a16:creationId xmlns:a16="http://schemas.microsoft.com/office/drawing/2014/main" id="{3DB5284E-2717-4349-9D71-CEB1B1F036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7016" y="1047504"/>
            <a:ext cx="9737967" cy="5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2EE3FB-FA0F-4E41-9116-CF00DBAAE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6B75D85-6E82-0A45-83CB-678E12B01DC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9EAB19-EE5F-7E4C-A7AF-4D65B6F137C2}"/>
              </a:ext>
            </a:extLst>
          </p:cNvPr>
          <p:cNvSpPr/>
          <p:nvPr/>
        </p:nvSpPr>
        <p:spPr>
          <a:xfrm>
            <a:off x="3289822" y="1999424"/>
            <a:ext cx="7019664" cy="3718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8968CEA-C2B4-2B40-A305-A25FA5A53446}"/>
              </a:ext>
            </a:extLst>
          </p:cNvPr>
          <p:cNvSpPr/>
          <p:nvPr/>
        </p:nvSpPr>
        <p:spPr>
          <a:xfrm>
            <a:off x="5075465" y="3848207"/>
            <a:ext cx="2501729" cy="413785"/>
          </a:xfrm>
          <a:custGeom>
            <a:avLst/>
            <a:gdLst/>
            <a:ahLst/>
            <a:cxnLst/>
            <a:rect l="l" t="t" r="r" b="b"/>
            <a:pathLst>
              <a:path w="2756534" h="455929">
                <a:moveTo>
                  <a:pt x="928837" y="160606"/>
                </a:moveTo>
                <a:lnTo>
                  <a:pt x="236192" y="160606"/>
                </a:lnTo>
                <a:lnTo>
                  <a:pt x="2746933" y="455717"/>
                </a:lnTo>
                <a:lnTo>
                  <a:pt x="2756372" y="375413"/>
                </a:lnTo>
                <a:lnTo>
                  <a:pt x="928837" y="160606"/>
                </a:lnTo>
                <a:close/>
              </a:path>
              <a:path w="2756534" h="455929">
                <a:moveTo>
                  <a:pt x="255069" y="0"/>
                </a:moveTo>
                <a:lnTo>
                  <a:pt x="0" y="92138"/>
                </a:lnTo>
                <a:lnTo>
                  <a:pt x="226753" y="240911"/>
                </a:lnTo>
                <a:lnTo>
                  <a:pt x="236192" y="160606"/>
                </a:lnTo>
                <a:lnTo>
                  <a:pt x="928837" y="160606"/>
                </a:lnTo>
                <a:lnTo>
                  <a:pt x="245630" y="80303"/>
                </a:lnTo>
                <a:lnTo>
                  <a:pt x="255069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1C1B992D-BBB8-B747-AD69-FA62D3222B42}"/>
              </a:ext>
            </a:extLst>
          </p:cNvPr>
          <p:cNvSpPr/>
          <p:nvPr/>
        </p:nvSpPr>
        <p:spPr>
          <a:xfrm>
            <a:off x="5661333" y="1767049"/>
            <a:ext cx="661595" cy="257031"/>
          </a:xfrm>
          <a:custGeom>
            <a:avLst/>
            <a:gdLst/>
            <a:ahLst/>
            <a:cxnLst/>
            <a:rect l="l" t="t" r="r" b="b"/>
            <a:pathLst>
              <a:path w="728979" h="283210">
                <a:moveTo>
                  <a:pt x="1361" y="0"/>
                </a:moveTo>
                <a:lnTo>
                  <a:pt x="0" y="80845"/>
                </a:lnTo>
                <a:lnTo>
                  <a:pt x="74402" y="82097"/>
                </a:lnTo>
                <a:lnTo>
                  <a:pt x="145281" y="85727"/>
                </a:lnTo>
                <a:lnTo>
                  <a:pt x="213622" y="91608"/>
                </a:lnTo>
                <a:lnTo>
                  <a:pt x="279036" y="99616"/>
                </a:lnTo>
                <a:lnTo>
                  <a:pt x="341135" y="109617"/>
                </a:lnTo>
                <a:lnTo>
                  <a:pt x="399520" y="121474"/>
                </a:lnTo>
                <a:lnTo>
                  <a:pt x="453788" y="135042"/>
                </a:lnTo>
                <a:lnTo>
                  <a:pt x="498425" y="148612"/>
                </a:lnTo>
                <a:lnTo>
                  <a:pt x="514680" y="158697"/>
                </a:lnTo>
                <a:lnTo>
                  <a:pt x="466133" y="213917"/>
                </a:lnTo>
                <a:lnTo>
                  <a:pt x="728390" y="282992"/>
                </a:lnTo>
                <a:lnTo>
                  <a:pt x="652865" y="97127"/>
                </a:lnTo>
                <a:lnTo>
                  <a:pt x="568811" y="97127"/>
                </a:lnTo>
                <a:lnTo>
                  <a:pt x="533563" y="75258"/>
                </a:lnTo>
                <a:lnTo>
                  <a:pt x="473345" y="56587"/>
                </a:lnTo>
                <a:lnTo>
                  <a:pt x="415569" y="42226"/>
                </a:lnTo>
                <a:lnTo>
                  <a:pt x="353955" y="29782"/>
                </a:lnTo>
                <a:lnTo>
                  <a:pt x="288829" y="19354"/>
                </a:lnTo>
                <a:lnTo>
                  <a:pt x="220527" y="11047"/>
                </a:lnTo>
                <a:lnTo>
                  <a:pt x="149390" y="4974"/>
                </a:lnTo>
                <a:lnTo>
                  <a:pt x="75763" y="1252"/>
                </a:lnTo>
                <a:lnTo>
                  <a:pt x="1361" y="0"/>
                </a:lnTo>
                <a:close/>
              </a:path>
              <a:path w="728979" h="283210">
                <a:moveTo>
                  <a:pt x="626296" y="31741"/>
                </a:moveTo>
                <a:lnTo>
                  <a:pt x="568811" y="97127"/>
                </a:lnTo>
                <a:lnTo>
                  <a:pt x="652865" y="97127"/>
                </a:lnTo>
                <a:lnTo>
                  <a:pt x="626296" y="31741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5A73FB-CC51-664E-A803-B0E333BFD636}"/>
              </a:ext>
            </a:extLst>
          </p:cNvPr>
          <p:cNvSpPr/>
          <p:nvPr/>
        </p:nvSpPr>
        <p:spPr>
          <a:xfrm>
            <a:off x="7543800" y="3779520"/>
            <a:ext cx="1798865" cy="1097280"/>
          </a:xfrm>
          <a:prstGeom prst="ellipse">
            <a:avLst/>
          </a:prstGeom>
          <a:solidFill>
            <a:srgbClr val="FFC8C8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CA3C29E3-C220-1F42-AEF2-AB60D0771C7F}"/>
              </a:ext>
            </a:extLst>
          </p:cNvPr>
          <p:cNvSpPr txBox="1"/>
          <p:nvPr/>
        </p:nvSpPr>
        <p:spPr>
          <a:xfrm>
            <a:off x="5623990" y="2236044"/>
            <a:ext cx="1392923" cy="722785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algn="ctr">
              <a:lnSpc>
                <a:spcPct val="100499"/>
              </a:lnSpc>
              <a:spcBef>
                <a:spcPts val="82"/>
              </a:spcBef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Identify</a:t>
            </a:r>
            <a:r>
              <a:rPr sz="1543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needs/</a:t>
            </a:r>
            <a:r>
              <a:rPr lang="en-US" sz="1543" b="1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establish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requirements</a:t>
            </a:r>
            <a:endParaRPr sz="1543" dirty="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882335D-916F-3242-8209-61700E39CB0B}"/>
              </a:ext>
            </a:extLst>
          </p:cNvPr>
          <p:cNvSpPr txBox="1"/>
          <p:nvPr/>
        </p:nvSpPr>
        <p:spPr>
          <a:xfrm>
            <a:off x="3702089" y="3765840"/>
            <a:ext cx="1054634" cy="24907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(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D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es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g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endParaRPr sz="1543">
              <a:latin typeface="Arial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E1E1E1C-3344-184A-948B-28C4B0FDFFB4}"/>
              </a:ext>
            </a:extLst>
          </p:cNvPr>
          <p:cNvSpPr txBox="1"/>
          <p:nvPr/>
        </p:nvSpPr>
        <p:spPr>
          <a:xfrm>
            <a:off x="1858356" y="4129249"/>
            <a:ext cx="8521785" cy="18905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R="1524959" algn="r">
              <a:spcBef>
                <a:spcPts val="91"/>
              </a:spcBef>
            </a:pP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l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u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te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60" dirty="0">
              <a:latin typeface="Times New Roman"/>
              <a:cs typeface="Times New Roman"/>
            </a:endParaRPr>
          </a:p>
          <a:p>
            <a:pPr marL="4203722" marR="3330588">
              <a:lnSpc>
                <a:spcPct val="100499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Build an</a:t>
            </a:r>
            <a:r>
              <a:rPr lang="en-US" sz="1543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ac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ti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1543" b="1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r>
              <a:rPr lang="en-US" sz="1543" b="1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version</a:t>
            </a:r>
            <a:endParaRPr sz="1543" dirty="0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2178" dirty="0">
              <a:latin typeface="Times New Roman"/>
              <a:cs typeface="Times New Roman"/>
            </a:endParaRPr>
          </a:p>
          <a:p>
            <a:pPr marR="4611" algn="r">
              <a:lnSpc>
                <a:spcPts val="1820"/>
              </a:lnSpc>
            </a:pPr>
            <a:r>
              <a:rPr sz="1543" b="1" spc="-5" dirty="0">
                <a:solidFill>
                  <a:srgbClr val="292934"/>
                </a:solidFill>
                <a:latin typeface="Arial"/>
                <a:cs typeface="Arial"/>
              </a:rPr>
              <a:t>Final</a:t>
            </a:r>
            <a:r>
              <a:rPr sz="1543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543" b="1" spc="-9" dirty="0">
                <a:solidFill>
                  <a:srgbClr val="292934"/>
                </a:solidFill>
                <a:latin typeface="Arial"/>
                <a:cs typeface="Arial"/>
              </a:rPr>
              <a:t>Product</a:t>
            </a:r>
            <a:endParaRPr sz="154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6946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40C7-A90C-844E-BBF2-115D10ED2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100" y="827733"/>
            <a:ext cx="8305800" cy="5202536"/>
          </a:xfrm>
        </p:spPr>
        <p:txBody>
          <a:bodyPr/>
          <a:lstStyle/>
          <a:p>
            <a:r>
              <a:rPr lang="en-US" dirty="0"/>
              <a:t>What is evaluation?</a:t>
            </a:r>
          </a:p>
          <a:p>
            <a:pPr lvl="1"/>
            <a:r>
              <a:rPr lang="en-US" dirty="0"/>
              <a:t>Evaluation is concerned with </a:t>
            </a:r>
            <a:r>
              <a:rPr lang="en-US" b="1" dirty="0"/>
              <a:t>gathering data</a:t>
            </a:r>
            <a:r>
              <a:rPr lang="en-US" dirty="0"/>
              <a:t> about the </a:t>
            </a:r>
            <a:r>
              <a:rPr lang="en-US" b="1" dirty="0"/>
              <a:t>usability</a:t>
            </a:r>
            <a:r>
              <a:rPr lang="en-US" dirty="0"/>
              <a:t> of a </a:t>
            </a:r>
            <a:r>
              <a:rPr lang="en-US" b="1" dirty="0"/>
              <a:t>design</a:t>
            </a:r>
            <a:r>
              <a:rPr lang="en-US" dirty="0"/>
              <a:t> or </a:t>
            </a:r>
            <a:r>
              <a:rPr lang="en-US" b="1" dirty="0"/>
              <a:t>product</a:t>
            </a:r>
            <a:r>
              <a:rPr lang="en-US" dirty="0"/>
              <a:t> by a </a:t>
            </a:r>
            <a:r>
              <a:rPr lang="en-US" i="1" dirty="0"/>
              <a:t>specified group of users for a particular activity within a specified environment or work context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B8E852-958B-5F44-B1A0-8A2499ED06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29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F62C119-B6BE-E049-B171-11EE061D5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to evaluate?</a:t>
            </a:r>
          </a:p>
          <a:p>
            <a:pPr lvl="1"/>
            <a:r>
              <a:rPr lang="en-US" dirty="0"/>
              <a:t>Once the product has been developed</a:t>
            </a:r>
          </a:p>
          <a:p>
            <a:pPr lvl="2"/>
            <a:r>
              <a:rPr lang="en-US" dirty="0"/>
              <a:t>pros : rapid development, small evaluation cost</a:t>
            </a:r>
          </a:p>
          <a:p>
            <a:pPr lvl="2"/>
            <a:r>
              <a:rPr lang="en-US" dirty="0"/>
              <a:t>cons : rectifying problems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During design and development</a:t>
            </a:r>
          </a:p>
          <a:p>
            <a:pPr lvl="2"/>
            <a:r>
              <a:rPr lang="en-US" dirty="0"/>
              <a:t>pros : find and rectify problems early</a:t>
            </a:r>
          </a:p>
          <a:p>
            <a:pPr lvl="2"/>
            <a:r>
              <a:rPr lang="en-US" dirty="0"/>
              <a:t>cons : higher evaluation cost, longer development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B1872777-6E48-7C47-A1F9-7C72EA3C104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3352800" y="3560801"/>
            <a:ext cx="1200438" cy="451245"/>
          </a:xfrm>
          <a:custGeom>
            <a:avLst/>
            <a:gdLst/>
            <a:ahLst/>
            <a:cxnLst/>
            <a:rect l="l" t="t" r="r" b="b"/>
            <a:pathLst>
              <a:path w="1322704" h="497204">
                <a:moveTo>
                  <a:pt x="0" y="0"/>
                </a:moveTo>
                <a:lnTo>
                  <a:pt x="1322342" y="0"/>
                </a:lnTo>
                <a:lnTo>
                  <a:pt x="1322342" y="496931"/>
                </a:lnTo>
                <a:lnTo>
                  <a:pt x="0" y="496931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453537" y="3560801"/>
            <a:ext cx="1617681" cy="451245"/>
          </a:xfrm>
          <a:custGeom>
            <a:avLst/>
            <a:gdLst/>
            <a:ahLst/>
            <a:cxnLst/>
            <a:rect l="l" t="t" r="r" b="b"/>
            <a:pathLst>
              <a:path w="1782445" h="497204">
                <a:moveTo>
                  <a:pt x="0" y="496931"/>
                </a:moveTo>
                <a:lnTo>
                  <a:pt x="1782215" y="496931"/>
                </a:lnTo>
                <a:lnTo>
                  <a:pt x="1782215" y="0"/>
                </a:lnTo>
                <a:lnTo>
                  <a:pt x="0" y="0"/>
                </a:lnTo>
                <a:lnTo>
                  <a:pt x="0" y="496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4453537" y="3560801"/>
            <a:ext cx="1617681" cy="451245"/>
          </a:xfrm>
          <a:custGeom>
            <a:avLst/>
            <a:gdLst/>
            <a:ahLst/>
            <a:cxnLst/>
            <a:rect l="l" t="t" r="r" b="b"/>
            <a:pathLst>
              <a:path w="1782445" h="497204">
                <a:moveTo>
                  <a:pt x="0" y="0"/>
                </a:moveTo>
                <a:lnTo>
                  <a:pt x="1782215" y="0"/>
                </a:lnTo>
                <a:lnTo>
                  <a:pt x="1782215" y="496931"/>
                </a:lnTo>
                <a:lnTo>
                  <a:pt x="0" y="496931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6067951" y="3560801"/>
            <a:ext cx="1212541" cy="451245"/>
          </a:xfrm>
          <a:custGeom>
            <a:avLst/>
            <a:gdLst/>
            <a:ahLst/>
            <a:cxnLst/>
            <a:rect l="l" t="t" r="r" b="b"/>
            <a:pathLst>
              <a:path w="1336040" h="497204">
                <a:moveTo>
                  <a:pt x="0" y="0"/>
                </a:moveTo>
                <a:lnTo>
                  <a:pt x="1335819" y="0"/>
                </a:lnTo>
                <a:lnTo>
                  <a:pt x="1335819" y="496931"/>
                </a:lnTo>
                <a:lnTo>
                  <a:pt x="0" y="496931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 txBox="1"/>
          <p:nvPr/>
        </p:nvSpPr>
        <p:spPr>
          <a:xfrm>
            <a:off x="3617058" y="3638818"/>
            <a:ext cx="3663555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  <a:tabLst>
                <a:tab pos="899069" algn="l"/>
                <a:tab pos="2555429" algn="l"/>
              </a:tabLst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design	implementation	evaluation</a:t>
            </a:r>
            <a:endParaRPr sz="1724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74178" y="3559272"/>
            <a:ext cx="1879323" cy="451245"/>
          </a:xfrm>
          <a:custGeom>
            <a:avLst/>
            <a:gdLst/>
            <a:ahLst/>
            <a:cxnLst/>
            <a:rect l="l" t="t" r="r" b="b"/>
            <a:pathLst>
              <a:path w="2070734" h="497204">
                <a:moveTo>
                  <a:pt x="0" y="496932"/>
                </a:moveTo>
                <a:lnTo>
                  <a:pt x="2070267" y="496932"/>
                </a:lnTo>
                <a:lnTo>
                  <a:pt x="2070267" y="0"/>
                </a:lnTo>
                <a:lnTo>
                  <a:pt x="0" y="0"/>
                </a:lnTo>
                <a:lnTo>
                  <a:pt x="0" y="496932"/>
                </a:lnTo>
                <a:close/>
              </a:path>
            </a:pathLst>
          </a:custGeom>
          <a:solidFill>
            <a:srgbClr val="F0FEB4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7274178" y="3559272"/>
            <a:ext cx="1879323" cy="451245"/>
          </a:xfrm>
          <a:custGeom>
            <a:avLst/>
            <a:gdLst/>
            <a:ahLst/>
            <a:cxnLst/>
            <a:rect l="l" t="t" r="r" b="b"/>
            <a:pathLst>
              <a:path w="2070734" h="497204">
                <a:moveTo>
                  <a:pt x="0" y="0"/>
                </a:moveTo>
                <a:lnTo>
                  <a:pt x="2070266" y="0"/>
                </a:lnTo>
                <a:lnTo>
                  <a:pt x="2070266" y="496932"/>
                </a:lnTo>
                <a:lnTo>
                  <a:pt x="0" y="496932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 txBox="1"/>
          <p:nvPr/>
        </p:nvSpPr>
        <p:spPr>
          <a:xfrm>
            <a:off x="7280293" y="3505200"/>
            <a:ext cx="1867220" cy="542503"/>
          </a:xfrm>
          <a:prstGeom prst="rect">
            <a:avLst/>
          </a:prstGeom>
        </p:spPr>
        <p:txBody>
          <a:bodyPr vert="horz" wrap="square" lIns="0" tIns="20747" rIns="0" bIns="0" rtlCol="0">
            <a:spAutoFit/>
          </a:bodyPr>
          <a:lstStyle/>
          <a:p>
            <a:pPr marL="89331" marR="84720" indent="317556">
              <a:lnSpc>
                <a:spcPts val="2060"/>
              </a:lnSpc>
              <a:spcBef>
                <a:spcPts val="163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redesign &amp;</a:t>
            </a:r>
            <a:r>
              <a:rPr lang="en-US" sz="172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rei</a:t>
            </a: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ple</a:t>
            </a:r>
            <a:r>
              <a:rPr sz="1724" spc="5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entation</a:t>
            </a:r>
            <a:endParaRPr sz="1724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18345" y="1524000"/>
            <a:ext cx="3155833" cy="2708622"/>
          </a:xfrm>
          <a:custGeom>
            <a:avLst/>
            <a:gdLst/>
            <a:ahLst/>
            <a:cxnLst/>
            <a:rect l="l" t="t" r="r" b="b"/>
            <a:pathLst>
              <a:path w="3477259" h="2984500">
                <a:moveTo>
                  <a:pt x="1995320" y="2971799"/>
                </a:moveTo>
                <a:lnTo>
                  <a:pt x="1481515" y="2971799"/>
                </a:lnTo>
                <a:lnTo>
                  <a:pt x="1532045" y="2984499"/>
                </a:lnTo>
                <a:lnTo>
                  <a:pt x="1944790" y="2984499"/>
                </a:lnTo>
                <a:lnTo>
                  <a:pt x="1995320" y="2971799"/>
                </a:lnTo>
                <a:close/>
              </a:path>
              <a:path w="3477259" h="2984500">
                <a:moveTo>
                  <a:pt x="2192541" y="2933699"/>
                </a:moveTo>
                <a:lnTo>
                  <a:pt x="1284294" y="2933699"/>
                </a:lnTo>
                <a:lnTo>
                  <a:pt x="1431454" y="2971799"/>
                </a:lnTo>
                <a:lnTo>
                  <a:pt x="2045382" y="2971799"/>
                </a:lnTo>
                <a:lnTo>
                  <a:pt x="2192541" y="2933699"/>
                </a:lnTo>
                <a:close/>
              </a:path>
              <a:path w="3477259" h="2984500">
                <a:moveTo>
                  <a:pt x="2094953" y="25400"/>
                </a:moveTo>
                <a:lnTo>
                  <a:pt x="1381882" y="25400"/>
                </a:lnTo>
                <a:lnTo>
                  <a:pt x="1095942" y="101600"/>
                </a:lnTo>
                <a:lnTo>
                  <a:pt x="1050401" y="127000"/>
                </a:lnTo>
                <a:lnTo>
                  <a:pt x="961326" y="152400"/>
                </a:lnTo>
                <a:lnTo>
                  <a:pt x="917836" y="177800"/>
                </a:lnTo>
                <a:lnTo>
                  <a:pt x="875071" y="190500"/>
                </a:lnTo>
                <a:lnTo>
                  <a:pt x="833055" y="215900"/>
                </a:lnTo>
                <a:lnTo>
                  <a:pt x="791808" y="241300"/>
                </a:lnTo>
                <a:lnTo>
                  <a:pt x="751352" y="266700"/>
                </a:lnTo>
                <a:lnTo>
                  <a:pt x="711708" y="292100"/>
                </a:lnTo>
                <a:lnTo>
                  <a:pt x="672898" y="317500"/>
                </a:lnTo>
                <a:lnTo>
                  <a:pt x="634944" y="342900"/>
                </a:lnTo>
                <a:lnTo>
                  <a:pt x="597867" y="368300"/>
                </a:lnTo>
                <a:lnTo>
                  <a:pt x="561688" y="393700"/>
                </a:lnTo>
                <a:lnTo>
                  <a:pt x="526429" y="419100"/>
                </a:lnTo>
                <a:lnTo>
                  <a:pt x="492111" y="457200"/>
                </a:lnTo>
                <a:lnTo>
                  <a:pt x="458757" y="482600"/>
                </a:lnTo>
                <a:lnTo>
                  <a:pt x="426387" y="508000"/>
                </a:lnTo>
                <a:lnTo>
                  <a:pt x="395023" y="546100"/>
                </a:lnTo>
                <a:lnTo>
                  <a:pt x="364686" y="584200"/>
                </a:lnTo>
                <a:lnTo>
                  <a:pt x="335399" y="609600"/>
                </a:lnTo>
                <a:lnTo>
                  <a:pt x="307181" y="647700"/>
                </a:lnTo>
                <a:lnTo>
                  <a:pt x="280056" y="685800"/>
                </a:lnTo>
                <a:lnTo>
                  <a:pt x="254045" y="711200"/>
                </a:lnTo>
                <a:lnTo>
                  <a:pt x="229168" y="749300"/>
                </a:lnTo>
                <a:lnTo>
                  <a:pt x="205448" y="787400"/>
                </a:lnTo>
                <a:lnTo>
                  <a:pt x="182906" y="825500"/>
                </a:lnTo>
                <a:lnTo>
                  <a:pt x="161564" y="863600"/>
                </a:lnTo>
                <a:lnTo>
                  <a:pt x="141443" y="901700"/>
                </a:lnTo>
                <a:lnTo>
                  <a:pt x="122564" y="939800"/>
                </a:lnTo>
                <a:lnTo>
                  <a:pt x="104949" y="977900"/>
                </a:lnTo>
                <a:lnTo>
                  <a:pt x="88620" y="1016000"/>
                </a:lnTo>
                <a:lnTo>
                  <a:pt x="73598" y="1066800"/>
                </a:lnTo>
                <a:lnTo>
                  <a:pt x="59905" y="1104900"/>
                </a:lnTo>
                <a:lnTo>
                  <a:pt x="47562" y="1143000"/>
                </a:lnTo>
                <a:lnTo>
                  <a:pt x="36590" y="1193800"/>
                </a:lnTo>
                <a:lnTo>
                  <a:pt x="27011" y="1231900"/>
                </a:lnTo>
                <a:lnTo>
                  <a:pt x="18847" y="1270000"/>
                </a:lnTo>
                <a:lnTo>
                  <a:pt x="12119" y="1320800"/>
                </a:lnTo>
                <a:lnTo>
                  <a:pt x="6849" y="1358900"/>
                </a:lnTo>
                <a:lnTo>
                  <a:pt x="3058" y="1409700"/>
                </a:lnTo>
                <a:lnTo>
                  <a:pt x="768" y="1447800"/>
                </a:lnTo>
                <a:lnTo>
                  <a:pt x="0" y="1498600"/>
                </a:lnTo>
                <a:lnTo>
                  <a:pt x="768" y="1536700"/>
                </a:lnTo>
                <a:lnTo>
                  <a:pt x="3058" y="1587500"/>
                </a:lnTo>
                <a:lnTo>
                  <a:pt x="6849" y="1625600"/>
                </a:lnTo>
                <a:lnTo>
                  <a:pt x="12119" y="1676400"/>
                </a:lnTo>
                <a:lnTo>
                  <a:pt x="18847" y="1714500"/>
                </a:lnTo>
                <a:lnTo>
                  <a:pt x="27011" y="1765300"/>
                </a:lnTo>
                <a:lnTo>
                  <a:pt x="36590" y="1803400"/>
                </a:lnTo>
                <a:lnTo>
                  <a:pt x="47562" y="1841500"/>
                </a:lnTo>
                <a:lnTo>
                  <a:pt x="59905" y="1879600"/>
                </a:lnTo>
                <a:lnTo>
                  <a:pt x="73598" y="1930400"/>
                </a:lnTo>
                <a:lnTo>
                  <a:pt x="88620" y="1968500"/>
                </a:lnTo>
                <a:lnTo>
                  <a:pt x="104949" y="2006600"/>
                </a:lnTo>
                <a:lnTo>
                  <a:pt x="122564" y="2044700"/>
                </a:lnTo>
                <a:lnTo>
                  <a:pt x="141443" y="2082800"/>
                </a:lnTo>
                <a:lnTo>
                  <a:pt x="161564" y="2120900"/>
                </a:lnTo>
                <a:lnTo>
                  <a:pt x="182906" y="2159000"/>
                </a:lnTo>
                <a:lnTo>
                  <a:pt x="205448" y="2197100"/>
                </a:lnTo>
                <a:lnTo>
                  <a:pt x="229168" y="2235200"/>
                </a:lnTo>
                <a:lnTo>
                  <a:pt x="254045" y="2273300"/>
                </a:lnTo>
                <a:lnTo>
                  <a:pt x="280056" y="2311400"/>
                </a:lnTo>
                <a:lnTo>
                  <a:pt x="307181" y="2349500"/>
                </a:lnTo>
                <a:lnTo>
                  <a:pt x="335399" y="2374900"/>
                </a:lnTo>
                <a:lnTo>
                  <a:pt x="364686" y="2413000"/>
                </a:lnTo>
                <a:lnTo>
                  <a:pt x="395023" y="2438400"/>
                </a:lnTo>
                <a:lnTo>
                  <a:pt x="426387" y="2476500"/>
                </a:lnTo>
                <a:lnTo>
                  <a:pt x="458757" y="2501900"/>
                </a:lnTo>
                <a:lnTo>
                  <a:pt x="492111" y="2540000"/>
                </a:lnTo>
                <a:lnTo>
                  <a:pt x="526429" y="2565400"/>
                </a:lnTo>
                <a:lnTo>
                  <a:pt x="561688" y="2590800"/>
                </a:lnTo>
                <a:lnTo>
                  <a:pt x="597867" y="2628900"/>
                </a:lnTo>
                <a:lnTo>
                  <a:pt x="634944" y="2654300"/>
                </a:lnTo>
                <a:lnTo>
                  <a:pt x="672898" y="2679700"/>
                </a:lnTo>
                <a:lnTo>
                  <a:pt x="711708" y="2705100"/>
                </a:lnTo>
                <a:lnTo>
                  <a:pt x="751352" y="2730500"/>
                </a:lnTo>
                <a:lnTo>
                  <a:pt x="791808" y="2755900"/>
                </a:lnTo>
                <a:lnTo>
                  <a:pt x="833055" y="2768600"/>
                </a:lnTo>
                <a:lnTo>
                  <a:pt x="875071" y="2794000"/>
                </a:lnTo>
                <a:lnTo>
                  <a:pt x="917836" y="2819400"/>
                </a:lnTo>
                <a:lnTo>
                  <a:pt x="961326" y="2832100"/>
                </a:lnTo>
                <a:lnTo>
                  <a:pt x="1005522" y="2857500"/>
                </a:lnTo>
                <a:lnTo>
                  <a:pt x="1188923" y="2908299"/>
                </a:lnTo>
                <a:lnTo>
                  <a:pt x="1236321" y="2933699"/>
                </a:lnTo>
                <a:lnTo>
                  <a:pt x="2240515" y="2933699"/>
                </a:lnTo>
                <a:lnTo>
                  <a:pt x="2287912" y="2908299"/>
                </a:lnTo>
                <a:lnTo>
                  <a:pt x="2471314" y="2857500"/>
                </a:lnTo>
                <a:lnTo>
                  <a:pt x="2515509" y="2832100"/>
                </a:lnTo>
                <a:lnTo>
                  <a:pt x="2559000" y="2819400"/>
                </a:lnTo>
                <a:lnTo>
                  <a:pt x="2601764" y="2794000"/>
                </a:lnTo>
                <a:lnTo>
                  <a:pt x="2643781" y="2768600"/>
                </a:lnTo>
                <a:lnTo>
                  <a:pt x="2685028" y="2755900"/>
                </a:lnTo>
                <a:lnTo>
                  <a:pt x="2725484" y="2730500"/>
                </a:lnTo>
                <a:lnTo>
                  <a:pt x="2765128" y="2705100"/>
                </a:lnTo>
                <a:lnTo>
                  <a:pt x="2803937" y="2679700"/>
                </a:lnTo>
                <a:lnTo>
                  <a:pt x="2841892" y="2654300"/>
                </a:lnTo>
                <a:lnTo>
                  <a:pt x="2878969" y="2628900"/>
                </a:lnTo>
                <a:lnTo>
                  <a:pt x="2891029" y="2616200"/>
                </a:lnTo>
                <a:lnTo>
                  <a:pt x="1636515" y="2616200"/>
                </a:lnTo>
                <a:lnTo>
                  <a:pt x="1586351" y="2603500"/>
                </a:lnTo>
                <a:lnTo>
                  <a:pt x="1536759" y="2603500"/>
                </a:lnTo>
                <a:lnTo>
                  <a:pt x="1487777" y="2590800"/>
                </a:lnTo>
                <a:lnTo>
                  <a:pt x="1439440" y="2590800"/>
                </a:lnTo>
                <a:lnTo>
                  <a:pt x="1253268" y="2540000"/>
                </a:lnTo>
                <a:lnTo>
                  <a:pt x="1208700" y="2514600"/>
                </a:lnTo>
                <a:lnTo>
                  <a:pt x="1122189" y="2489200"/>
                </a:lnTo>
                <a:lnTo>
                  <a:pt x="1080317" y="2463800"/>
                </a:lnTo>
                <a:lnTo>
                  <a:pt x="1039416" y="2438400"/>
                </a:lnTo>
                <a:lnTo>
                  <a:pt x="999523" y="2425700"/>
                </a:lnTo>
                <a:lnTo>
                  <a:pt x="960673" y="2400300"/>
                </a:lnTo>
                <a:lnTo>
                  <a:pt x="922903" y="2374900"/>
                </a:lnTo>
                <a:lnTo>
                  <a:pt x="886249" y="2349500"/>
                </a:lnTo>
                <a:lnTo>
                  <a:pt x="850746" y="2311400"/>
                </a:lnTo>
                <a:lnTo>
                  <a:pt x="816432" y="2286000"/>
                </a:lnTo>
                <a:lnTo>
                  <a:pt x="783343" y="2260600"/>
                </a:lnTo>
                <a:lnTo>
                  <a:pt x="751514" y="2222500"/>
                </a:lnTo>
                <a:lnTo>
                  <a:pt x="720982" y="2197100"/>
                </a:lnTo>
                <a:lnTo>
                  <a:pt x="691784" y="2159000"/>
                </a:lnTo>
                <a:lnTo>
                  <a:pt x="663954" y="2133600"/>
                </a:lnTo>
                <a:lnTo>
                  <a:pt x="637530" y="2095500"/>
                </a:lnTo>
                <a:lnTo>
                  <a:pt x="612548" y="2057400"/>
                </a:lnTo>
                <a:lnTo>
                  <a:pt x="589043" y="2019300"/>
                </a:lnTo>
                <a:lnTo>
                  <a:pt x="567053" y="1993900"/>
                </a:lnTo>
                <a:lnTo>
                  <a:pt x="546613" y="1955800"/>
                </a:lnTo>
                <a:lnTo>
                  <a:pt x="527759" y="1917700"/>
                </a:lnTo>
                <a:lnTo>
                  <a:pt x="510528" y="1879600"/>
                </a:lnTo>
                <a:lnTo>
                  <a:pt x="494956" y="1828800"/>
                </a:lnTo>
                <a:lnTo>
                  <a:pt x="481079" y="1790700"/>
                </a:lnTo>
                <a:lnTo>
                  <a:pt x="468933" y="1752600"/>
                </a:lnTo>
                <a:lnTo>
                  <a:pt x="458555" y="1714500"/>
                </a:lnTo>
                <a:lnTo>
                  <a:pt x="449981" y="1663700"/>
                </a:lnTo>
                <a:lnTo>
                  <a:pt x="443246" y="1625600"/>
                </a:lnTo>
                <a:lnTo>
                  <a:pt x="438388" y="1587500"/>
                </a:lnTo>
                <a:lnTo>
                  <a:pt x="435441" y="1536700"/>
                </a:lnTo>
                <a:lnTo>
                  <a:pt x="434444" y="1498600"/>
                </a:lnTo>
                <a:lnTo>
                  <a:pt x="435730" y="1447800"/>
                </a:lnTo>
                <a:lnTo>
                  <a:pt x="439573" y="1397000"/>
                </a:lnTo>
                <a:lnTo>
                  <a:pt x="445947" y="1346200"/>
                </a:lnTo>
                <a:lnTo>
                  <a:pt x="454825" y="1295400"/>
                </a:lnTo>
                <a:lnTo>
                  <a:pt x="466183" y="1244600"/>
                </a:lnTo>
                <a:lnTo>
                  <a:pt x="479994" y="1206500"/>
                </a:lnTo>
                <a:lnTo>
                  <a:pt x="496234" y="1155700"/>
                </a:lnTo>
                <a:lnTo>
                  <a:pt x="514875" y="1104900"/>
                </a:lnTo>
                <a:lnTo>
                  <a:pt x="535893" y="1066800"/>
                </a:lnTo>
                <a:lnTo>
                  <a:pt x="559261" y="1016000"/>
                </a:lnTo>
                <a:lnTo>
                  <a:pt x="584955" y="977900"/>
                </a:lnTo>
                <a:lnTo>
                  <a:pt x="612948" y="927100"/>
                </a:lnTo>
                <a:lnTo>
                  <a:pt x="643215" y="889000"/>
                </a:lnTo>
                <a:lnTo>
                  <a:pt x="675730" y="850900"/>
                </a:lnTo>
                <a:lnTo>
                  <a:pt x="1293256" y="850900"/>
                </a:lnTo>
                <a:lnTo>
                  <a:pt x="982850" y="584200"/>
                </a:lnTo>
                <a:lnTo>
                  <a:pt x="1024727" y="558800"/>
                </a:lnTo>
                <a:lnTo>
                  <a:pt x="1067565" y="533400"/>
                </a:lnTo>
                <a:lnTo>
                  <a:pt x="1111311" y="508000"/>
                </a:lnTo>
                <a:lnTo>
                  <a:pt x="1155912" y="495300"/>
                </a:lnTo>
                <a:lnTo>
                  <a:pt x="1201315" y="469900"/>
                </a:lnTo>
                <a:lnTo>
                  <a:pt x="1537107" y="381000"/>
                </a:lnTo>
                <a:lnTo>
                  <a:pt x="1637224" y="381000"/>
                </a:lnTo>
                <a:lnTo>
                  <a:pt x="1687713" y="368300"/>
                </a:lnTo>
                <a:lnTo>
                  <a:pt x="2878969" y="368300"/>
                </a:lnTo>
                <a:lnTo>
                  <a:pt x="2841892" y="342900"/>
                </a:lnTo>
                <a:lnTo>
                  <a:pt x="2803937" y="317500"/>
                </a:lnTo>
                <a:lnTo>
                  <a:pt x="2765128" y="292100"/>
                </a:lnTo>
                <a:lnTo>
                  <a:pt x="2725484" y="266700"/>
                </a:lnTo>
                <a:lnTo>
                  <a:pt x="2685028" y="241300"/>
                </a:lnTo>
                <a:lnTo>
                  <a:pt x="2643781" y="215900"/>
                </a:lnTo>
                <a:lnTo>
                  <a:pt x="2601764" y="190500"/>
                </a:lnTo>
                <a:lnTo>
                  <a:pt x="2559000" y="177800"/>
                </a:lnTo>
                <a:lnTo>
                  <a:pt x="2515509" y="152400"/>
                </a:lnTo>
                <a:lnTo>
                  <a:pt x="2426435" y="127000"/>
                </a:lnTo>
                <a:lnTo>
                  <a:pt x="2380894" y="101600"/>
                </a:lnTo>
                <a:lnTo>
                  <a:pt x="2094953" y="25400"/>
                </a:lnTo>
                <a:close/>
              </a:path>
              <a:path w="3477259" h="2984500">
                <a:moveTo>
                  <a:pt x="1293256" y="850900"/>
                </a:moveTo>
                <a:lnTo>
                  <a:pt x="675730" y="850900"/>
                </a:lnTo>
                <a:lnTo>
                  <a:pt x="2493825" y="2413000"/>
                </a:lnTo>
                <a:lnTo>
                  <a:pt x="2451948" y="2438400"/>
                </a:lnTo>
                <a:lnTo>
                  <a:pt x="2409110" y="2451100"/>
                </a:lnTo>
                <a:lnTo>
                  <a:pt x="2365365" y="2476500"/>
                </a:lnTo>
                <a:lnTo>
                  <a:pt x="2320765" y="2501900"/>
                </a:lnTo>
                <a:lnTo>
                  <a:pt x="2275364" y="2514600"/>
                </a:lnTo>
                <a:lnTo>
                  <a:pt x="2229217" y="2540000"/>
                </a:lnTo>
                <a:lnTo>
                  <a:pt x="2038224" y="2590800"/>
                </a:lnTo>
                <a:lnTo>
                  <a:pt x="1989143" y="2590800"/>
                </a:lnTo>
                <a:lnTo>
                  <a:pt x="1939636" y="2603500"/>
                </a:lnTo>
                <a:lnTo>
                  <a:pt x="1889756" y="2603500"/>
                </a:lnTo>
                <a:lnTo>
                  <a:pt x="1839558" y="2616200"/>
                </a:lnTo>
                <a:lnTo>
                  <a:pt x="2891029" y="2616200"/>
                </a:lnTo>
                <a:lnTo>
                  <a:pt x="2915148" y="2590800"/>
                </a:lnTo>
                <a:lnTo>
                  <a:pt x="2950407" y="2565400"/>
                </a:lnTo>
                <a:lnTo>
                  <a:pt x="2984725" y="2540000"/>
                </a:lnTo>
                <a:lnTo>
                  <a:pt x="3018079" y="2501900"/>
                </a:lnTo>
                <a:lnTo>
                  <a:pt x="3050449" y="2476500"/>
                </a:lnTo>
                <a:lnTo>
                  <a:pt x="3081813" y="2438400"/>
                </a:lnTo>
                <a:lnTo>
                  <a:pt x="3112150" y="2413000"/>
                </a:lnTo>
                <a:lnTo>
                  <a:pt x="3141437" y="2374900"/>
                </a:lnTo>
                <a:lnTo>
                  <a:pt x="3196780" y="2311400"/>
                </a:lnTo>
                <a:lnTo>
                  <a:pt x="3222791" y="2273300"/>
                </a:lnTo>
                <a:lnTo>
                  <a:pt x="3247668" y="2235200"/>
                </a:lnTo>
                <a:lnTo>
                  <a:pt x="3271388" y="2197100"/>
                </a:lnTo>
                <a:lnTo>
                  <a:pt x="3293930" y="2159000"/>
                </a:lnTo>
                <a:lnTo>
                  <a:pt x="3301044" y="2146300"/>
                </a:lnTo>
                <a:lnTo>
                  <a:pt x="2800945" y="2146300"/>
                </a:lnTo>
                <a:lnTo>
                  <a:pt x="1293256" y="850900"/>
                </a:lnTo>
                <a:close/>
              </a:path>
              <a:path w="3477259" h="2984500">
                <a:moveTo>
                  <a:pt x="2878969" y="368300"/>
                </a:moveTo>
                <a:lnTo>
                  <a:pt x="1789608" y="368300"/>
                </a:lnTo>
                <a:lnTo>
                  <a:pt x="1840299" y="381000"/>
                </a:lnTo>
                <a:lnTo>
                  <a:pt x="1940038" y="381000"/>
                </a:lnTo>
                <a:lnTo>
                  <a:pt x="2084995" y="419100"/>
                </a:lnTo>
                <a:lnTo>
                  <a:pt x="2131928" y="419100"/>
                </a:lnTo>
                <a:lnTo>
                  <a:pt x="2178108" y="444500"/>
                </a:lnTo>
                <a:lnTo>
                  <a:pt x="2311767" y="482600"/>
                </a:lnTo>
                <a:lnTo>
                  <a:pt x="2354571" y="508000"/>
                </a:lnTo>
                <a:lnTo>
                  <a:pt x="2396441" y="520700"/>
                </a:lnTo>
                <a:lnTo>
                  <a:pt x="2437341" y="546100"/>
                </a:lnTo>
                <a:lnTo>
                  <a:pt x="2477233" y="571500"/>
                </a:lnTo>
                <a:lnTo>
                  <a:pt x="2516083" y="596900"/>
                </a:lnTo>
                <a:lnTo>
                  <a:pt x="2553853" y="622300"/>
                </a:lnTo>
                <a:lnTo>
                  <a:pt x="2590507" y="647700"/>
                </a:lnTo>
                <a:lnTo>
                  <a:pt x="2626009" y="673100"/>
                </a:lnTo>
                <a:lnTo>
                  <a:pt x="2660323" y="698500"/>
                </a:lnTo>
                <a:lnTo>
                  <a:pt x="2693412" y="736600"/>
                </a:lnTo>
                <a:lnTo>
                  <a:pt x="2725241" y="762000"/>
                </a:lnTo>
                <a:lnTo>
                  <a:pt x="2755773" y="787400"/>
                </a:lnTo>
                <a:lnTo>
                  <a:pt x="2784971" y="825500"/>
                </a:lnTo>
                <a:lnTo>
                  <a:pt x="2812800" y="863600"/>
                </a:lnTo>
                <a:lnTo>
                  <a:pt x="2839223" y="889000"/>
                </a:lnTo>
                <a:lnTo>
                  <a:pt x="2864204" y="927100"/>
                </a:lnTo>
                <a:lnTo>
                  <a:pt x="2887707" y="965200"/>
                </a:lnTo>
                <a:lnTo>
                  <a:pt x="2909696" y="1003300"/>
                </a:lnTo>
                <a:lnTo>
                  <a:pt x="2930134" y="1041400"/>
                </a:lnTo>
                <a:lnTo>
                  <a:pt x="2948984" y="1079500"/>
                </a:lnTo>
                <a:lnTo>
                  <a:pt x="2966212" y="1117600"/>
                </a:lnTo>
                <a:lnTo>
                  <a:pt x="2981780" y="1155700"/>
                </a:lnTo>
                <a:lnTo>
                  <a:pt x="2995652" y="1193800"/>
                </a:lnTo>
                <a:lnTo>
                  <a:pt x="3007792" y="1231900"/>
                </a:lnTo>
                <a:lnTo>
                  <a:pt x="3018164" y="1282700"/>
                </a:lnTo>
                <a:lnTo>
                  <a:pt x="3026732" y="1320800"/>
                </a:lnTo>
                <a:lnTo>
                  <a:pt x="3033458" y="1358900"/>
                </a:lnTo>
                <a:lnTo>
                  <a:pt x="3038308" y="1409700"/>
                </a:lnTo>
                <a:lnTo>
                  <a:pt x="3041244" y="1447800"/>
                </a:lnTo>
                <a:lnTo>
                  <a:pt x="3042231" y="1498600"/>
                </a:lnTo>
                <a:lnTo>
                  <a:pt x="3040944" y="1549400"/>
                </a:lnTo>
                <a:lnTo>
                  <a:pt x="3037101" y="1600200"/>
                </a:lnTo>
                <a:lnTo>
                  <a:pt x="3030728" y="1638300"/>
                </a:lnTo>
                <a:lnTo>
                  <a:pt x="3021849" y="1689100"/>
                </a:lnTo>
                <a:lnTo>
                  <a:pt x="3010492" y="1739900"/>
                </a:lnTo>
                <a:lnTo>
                  <a:pt x="2996680" y="1790700"/>
                </a:lnTo>
                <a:lnTo>
                  <a:pt x="2980441" y="1841500"/>
                </a:lnTo>
                <a:lnTo>
                  <a:pt x="2961800" y="1879600"/>
                </a:lnTo>
                <a:lnTo>
                  <a:pt x="2940782" y="1930400"/>
                </a:lnTo>
                <a:lnTo>
                  <a:pt x="2917414" y="1968500"/>
                </a:lnTo>
                <a:lnTo>
                  <a:pt x="2891720" y="2019300"/>
                </a:lnTo>
                <a:lnTo>
                  <a:pt x="2863727" y="2057400"/>
                </a:lnTo>
                <a:lnTo>
                  <a:pt x="2833460" y="2108200"/>
                </a:lnTo>
                <a:lnTo>
                  <a:pt x="2800945" y="2146300"/>
                </a:lnTo>
                <a:lnTo>
                  <a:pt x="3301044" y="2146300"/>
                </a:lnTo>
                <a:lnTo>
                  <a:pt x="3335393" y="2082800"/>
                </a:lnTo>
                <a:lnTo>
                  <a:pt x="3354272" y="2044700"/>
                </a:lnTo>
                <a:lnTo>
                  <a:pt x="3371887" y="2006600"/>
                </a:lnTo>
                <a:lnTo>
                  <a:pt x="3388216" y="1968500"/>
                </a:lnTo>
                <a:lnTo>
                  <a:pt x="3403238" y="1930400"/>
                </a:lnTo>
                <a:lnTo>
                  <a:pt x="3416931" y="1879600"/>
                </a:lnTo>
                <a:lnTo>
                  <a:pt x="3429275" y="1841500"/>
                </a:lnTo>
                <a:lnTo>
                  <a:pt x="3440246" y="1803400"/>
                </a:lnTo>
                <a:lnTo>
                  <a:pt x="3449825" y="1765300"/>
                </a:lnTo>
                <a:lnTo>
                  <a:pt x="3457989" y="1714500"/>
                </a:lnTo>
                <a:lnTo>
                  <a:pt x="3464717" y="1676400"/>
                </a:lnTo>
                <a:lnTo>
                  <a:pt x="3469987" y="1625600"/>
                </a:lnTo>
                <a:lnTo>
                  <a:pt x="3473778" y="1587500"/>
                </a:lnTo>
                <a:lnTo>
                  <a:pt x="3476068" y="1536700"/>
                </a:lnTo>
                <a:lnTo>
                  <a:pt x="3476837" y="1498600"/>
                </a:lnTo>
                <a:lnTo>
                  <a:pt x="3476068" y="1447800"/>
                </a:lnTo>
                <a:lnTo>
                  <a:pt x="3473778" y="1409700"/>
                </a:lnTo>
                <a:lnTo>
                  <a:pt x="3469987" y="1358900"/>
                </a:lnTo>
                <a:lnTo>
                  <a:pt x="3464717" y="1320800"/>
                </a:lnTo>
                <a:lnTo>
                  <a:pt x="3457989" y="1270000"/>
                </a:lnTo>
                <a:lnTo>
                  <a:pt x="3449825" y="1231900"/>
                </a:lnTo>
                <a:lnTo>
                  <a:pt x="3440246" y="1193800"/>
                </a:lnTo>
                <a:lnTo>
                  <a:pt x="3429275" y="1143000"/>
                </a:lnTo>
                <a:lnTo>
                  <a:pt x="3416931" y="1104900"/>
                </a:lnTo>
                <a:lnTo>
                  <a:pt x="3403238" y="1066800"/>
                </a:lnTo>
                <a:lnTo>
                  <a:pt x="3388216" y="1016000"/>
                </a:lnTo>
                <a:lnTo>
                  <a:pt x="3371887" y="977900"/>
                </a:lnTo>
                <a:lnTo>
                  <a:pt x="3354272" y="939800"/>
                </a:lnTo>
                <a:lnTo>
                  <a:pt x="3335393" y="901700"/>
                </a:lnTo>
                <a:lnTo>
                  <a:pt x="3315272" y="863600"/>
                </a:lnTo>
                <a:lnTo>
                  <a:pt x="3293930" y="825500"/>
                </a:lnTo>
                <a:lnTo>
                  <a:pt x="3271388" y="787400"/>
                </a:lnTo>
                <a:lnTo>
                  <a:pt x="3247668" y="749300"/>
                </a:lnTo>
                <a:lnTo>
                  <a:pt x="3222791" y="711200"/>
                </a:lnTo>
                <a:lnTo>
                  <a:pt x="3196780" y="685800"/>
                </a:lnTo>
                <a:lnTo>
                  <a:pt x="3169655" y="647700"/>
                </a:lnTo>
                <a:lnTo>
                  <a:pt x="3141437" y="609600"/>
                </a:lnTo>
                <a:lnTo>
                  <a:pt x="3112150" y="584200"/>
                </a:lnTo>
                <a:lnTo>
                  <a:pt x="3081813" y="546100"/>
                </a:lnTo>
                <a:lnTo>
                  <a:pt x="3050449" y="508000"/>
                </a:lnTo>
                <a:lnTo>
                  <a:pt x="3018079" y="482600"/>
                </a:lnTo>
                <a:lnTo>
                  <a:pt x="2984725" y="457200"/>
                </a:lnTo>
                <a:lnTo>
                  <a:pt x="2950407" y="419100"/>
                </a:lnTo>
                <a:lnTo>
                  <a:pt x="2915148" y="393700"/>
                </a:lnTo>
                <a:lnTo>
                  <a:pt x="2878969" y="368300"/>
                </a:lnTo>
                <a:close/>
              </a:path>
              <a:path w="3477259" h="2984500">
                <a:moveTo>
                  <a:pt x="1995320" y="12700"/>
                </a:moveTo>
                <a:lnTo>
                  <a:pt x="1481515" y="12700"/>
                </a:lnTo>
                <a:lnTo>
                  <a:pt x="1431454" y="25400"/>
                </a:lnTo>
                <a:lnTo>
                  <a:pt x="2045382" y="25400"/>
                </a:lnTo>
                <a:lnTo>
                  <a:pt x="1995320" y="12700"/>
                </a:lnTo>
                <a:close/>
              </a:path>
              <a:path w="3477259" h="2984500">
                <a:moveTo>
                  <a:pt x="1893813" y="0"/>
                </a:moveTo>
                <a:lnTo>
                  <a:pt x="1583022" y="0"/>
                </a:lnTo>
                <a:lnTo>
                  <a:pt x="1532045" y="12700"/>
                </a:lnTo>
                <a:lnTo>
                  <a:pt x="1944790" y="12700"/>
                </a:lnTo>
                <a:lnTo>
                  <a:pt x="18938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669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C9F-62FA-6144-A744-14B68833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1411" y="827733"/>
            <a:ext cx="6429179" cy="5202536"/>
          </a:xfrm>
        </p:spPr>
        <p:txBody>
          <a:bodyPr/>
          <a:lstStyle/>
          <a:p>
            <a:r>
              <a:rPr lang="en-US" dirty="0"/>
              <a:t>Four Evaluation Paradigms</a:t>
            </a:r>
          </a:p>
          <a:p>
            <a:pPr lvl="1"/>
            <a:r>
              <a:rPr lang="en-US" dirty="0"/>
              <a:t>‘quick and dirty’</a:t>
            </a:r>
          </a:p>
          <a:p>
            <a:pPr lvl="1"/>
            <a:r>
              <a:rPr lang="en-US" dirty="0"/>
              <a:t>usability testing (including lab studies)</a:t>
            </a:r>
          </a:p>
          <a:p>
            <a:pPr lvl="1"/>
            <a:r>
              <a:rPr lang="en-US" dirty="0"/>
              <a:t>field studies</a:t>
            </a:r>
          </a:p>
          <a:p>
            <a:pPr lvl="1"/>
            <a:r>
              <a:rPr lang="en-US" dirty="0"/>
              <a:t>predictive 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37560-5CD9-FB40-B523-8BFAE3CF76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4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CD21A-B3F3-3E4F-B0A5-BF8F90DBC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37103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Quick and Dirty</a:t>
            </a:r>
          </a:p>
          <a:p>
            <a:pPr lvl="1"/>
            <a:r>
              <a:rPr lang="en-US" dirty="0"/>
              <a:t>Informal feedback from users or consultants to confirm that their ideas are in-line with users’ needs and are liked.</a:t>
            </a:r>
          </a:p>
          <a:p>
            <a:pPr lvl="1"/>
            <a:r>
              <a:rPr lang="en-US" dirty="0"/>
              <a:t>Quick &amp; dirty evaluations are done any time.</a:t>
            </a:r>
          </a:p>
          <a:p>
            <a:pPr lvl="1"/>
            <a:r>
              <a:rPr lang="en-US" dirty="0"/>
              <a:t>Emphasis is on fast input to the design process rather than carefully documented findings.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4D05DF-C242-0146-8F21-452D5BCC35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72116" y="4538086"/>
            <a:ext cx="6447768" cy="2319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00421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EC2AF-F414-B346-BC9F-F6B1477C4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Usability Testing</a:t>
            </a:r>
          </a:p>
          <a:p>
            <a:pPr lvl="1"/>
            <a:r>
              <a:rPr lang="en-US" dirty="0"/>
              <a:t>Recording typical users’ performance on typical tasks in controlled settings.</a:t>
            </a:r>
          </a:p>
          <a:p>
            <a:pPr lvl="1"/>
            <a:r>
              <a:rPr lang="en-US" dirty="0"/>
              <a:t>As the users perform tasks they are watched &amp; recorded on video &amp; their inputs are logged.</a:t>
            </a:r>
          </a:p>
          <a:p>
            <a:pPr lvl="1"/>
            <a:r>
              <a:rPr lang="en-US" dirty="0"/>
              <a:t>User data is used to calculate performance times, errors &amp; help determine system usability</a:t>
            </a:r>
          </a:p>
          <a:p>
            <a:pPr lvl="1"/>
            <a:r>
              <a:rPr lang="en-US" dirty="0"/>
              <a:t>User satisfaction questionnaires &amp; interviews are used to elicit users’ opinions.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4F5AF2-24CF-174C-99E9-2F56B9CED55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70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CD1C-E315-7848-ADDC-830349E78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66294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Laboratory-based studies</a:t>
            </a:r>
          </a:p>
          <a:p>
            <a:pPr lvl="1"/>
            <a:r>
              <a:rPr lang="en-US" dirty="0"/>
              <a:t>Controlled, instrumented environment</a:t>
            </a:r>
          </a:p>
          <a:p>
            <a:pPr lvl="2"/>
            <a:r>
              <a:rPr lang="en-US" dirty="0"/>
              <a:t>can be used for evaluating the design, or system</a:t>
            </a:r>
          </a:p>
          <a:p>
            <a:pPr lvl="2"/>
            <a:r>
              <a:rPr lang="en-US" dirty="0"/>
              <a:t>are carried out in an interruption-free usability lab</a:t>
            </a:r>
          </a:p>
          <a:p>
            <a:pPr lvl="2"/>
            <a:r>
              <a:rPr lang="en-US" dirty="0"/>
              <a:t>can accurately record some work situations</a:t>
            </a:r>
          </a:p>
          <a:p>
            <a:pPr lvl="2"/>
            <a:r>
              <a:rPr lang="en-US" dirty="0"/>
              <a:t>some studies are only possible in a lab environment</a:t>
            </a:r>
          </a:p>
          <a:p>
            <a:pPr lvl="2"/>
            <a:r>
              <a:rPr lang="en-US" dirty="0"/>
              <a:t>some tasks can be adequately performed in a lab</a:t>
            </a:r>
          </a:p>
          <a:p>
            <a:pPr lvl="2"/>
            <a:r>
              <a:rPr lang="en-US" dirty="0"/>
              <a:t>useful for comparing different designs in a controlled 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691F0F-C89E-B841-AF9C-A7701264E0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F3EB94-D0EE-E240-96C1-1EA4D7F9BBDD}"/>
              </a:ext>
            </a:extLst>
          </p:cNvPr>
          <p:cNvSpPr/>
          <p:nvPr/>
        </p:nvSpPr>
        <p:spPr>
          <a:xfrm>
            <a:off x="7756080" y="3193870"/>
            <a:ext cx="4092604" cy="2676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47454CBC-2EBA-0246-84C7-0ACB4E7F3127}"/>
              </a:ext>
            </a:extLst>
          </p:cNvPr>
          <p:cNvSpPr/>
          <p:nvPr/>
        </p:nvSpPr>
        <p:spPr>
          <a:xfrm>
            <a:off x="7756080" y="180012"/>
            <a:ext cx="4091075" cy="2837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364416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223E5-4767-EE4E-886B-8A34F9C290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Field/Ethnographic Studies</a:t>
            </a:r>
          </a:p>
          <a:p>
            <a:pPr lvl="1"/>
            <a:r>
              <a:rPr lang="en-US" dirty="0"/>
              <a:t>Field studies are done in natural settings</a:t>
            </a:r>
          </a:p>
          <a:p>
            <a:pPr lvl="1"/>
            <a:r>
              <a:rPr lang="en-US" dirty="0"/>
              <a:t>The aim is to understand what users do naturally and how technology impacts them.</a:t>
            </a:r>
          </a:p>
          <a:p>
            <a:pPr lvl="1"/>
            <a:r>
              <a:rPr lang="en-US" dirty="0"/>
              <a:t>In product design field studies can be used to:</a:t>
            </a:r>
          </a:p>
          <a:p>
            <a:pPr lvl="2"/>
            <a:r>
              <a:rPr lang="en-US" dirty="0"/>
              <a:t>identify opportunities for new technology</a:t>
            </a:r>
          </a:p>
          <a:p>
            <a:pPr lvl="2"/>
            <a:r>
              <a:rPr lang="en-US" dirty="0"/>
              <a:t>determine design requirements</a:t>
            </a:r>
          </a:p>
          <a:p>
            <a:pPr lvl="2"/>
            <a:r>
              <a:rPr lang="en-US" dirty="0"/>
              <a:t>decide how to introduce new technology</a:t>
            </a:r>
          </a:p>
          <a:p>
            <a:pPr lvl="2"/>
            <a:r>
              <a:rPr lang="en-US" dirty="0"/>
              <a:t>evaluate technology in use.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3C4E42-0675-6E46-9B37-05FE651D440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391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B6A68-1701-3F40-BE0E-E23212589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Predictive Evaluation</a:t>
            </a:r>
          </a:p>
          <a:p>
            <a:pPr lvl="1"/>
            <a:r>
              <a:rPr lang="en-US" dirty="0"/>
              <a:t>Experts apply their knowledge of typical users, often guided by heuristics, to predict usability problems.</a:t>
            </a:r>
          </a:p>
          <a:p>
            <a:pPr lvl="1"/>
            <a:r>
              <a:rPr lang="en-US" dirty="0"/>
              <a:t>Can involve theoretically based models.</a:t>
            </a:r>
          </a:p>
          <a:p>
            <a:pPr lvl="1"/>
            <a:r>
              <a:rPr lang="en-US" dirty="0"/>
              <a:t>A key feature of predictive evaluation is that users need not be present</a:t>
            </a:r>
          </a:p>
          <a:p>
            <a:pPr lvl="1"/>
            <a:r>
              <a:rPr lang="en-US" dirty="0"/>
              <a:t>Relatively quick and inexpensive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76AD2B-33D1-3B47-AA9C-6C646C49F2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4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5A111-3EC0-524F-924A-CFB9EF48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  <a:p>
            <a:pPr lvl="1"/>
            <a:r>
              <a:rPr lang="en-US" dirty="0"/>
              <a:t>Who is the user?</a:t>
            </a:r>
          </a:p>
          <a:p>
            <a:pPr lvl="2"/>
            <a:r>
              <a:rPr lang="en-US" dirty="0"/>
              <a:t>Different types of users</a:t>
            </a:r>
          </a:p>
          <a:p>
            <a:pPr lvl="1"/>
            <a:r>
              <a:rPr lang="en-US" dirty="0"/>
              <a:t>What are the user needs?</a:t>
            </a:r>
          </a:p>
          <a:p>
            <a:pPr lvl="2"/>
            <a:r>
              <a:rPr lang="en-US" dirty="0"/>
              <a:t>Understand the user, look for insights</a:t>
            </a:r>
          </a:p>
          <a:p>
            <a:pPr lvl="1"/>
            <a:r>
              <a:rPr lang="en-US" dirty="0"/>
              <a:t>Can VR address those needs?</a:t>
            </a:r>
          </a:p>
          <a:p>
            <a:pPr lvl="2"/>
            <a:r>
              <a:rPr lang="en-US" dirty="0"/>
              <a:t>VR cannot solve all problems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2B627A-3950-E647-8625-F1BB28302F9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971177" y="2237816"/>
            <a:ext cx="3913733" cy="238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975805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29977"/>
              </p:ext>
            </p:extLst>
          </p:nvPr>
        </p:nvGraphicFramePr>
        <p:xfrm>
          <a:off x="685801" y="1802380"/>
          <a:ext cx="10820399" cy="4189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42094287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7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474345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lang="en-US" sz="2300" b="1" dirty="0">
                          <a:latin typeface="Arial"/>
                          <a:cs typeface="Arial"/>
                        </a:rPr>
                        <a:t>Quick and dirty</a:t>
                      </a:r>
                      <a:endParaRPr sz="2300" b="1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marR="474345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ab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ility</a:t>
                      </a:r>
                      <a:r>
                        <a:rPr lang="en-US"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745490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b="1" spc="-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Field</a:t>
                      </a:r>
                      <a:r>
                        <a:rPr lang="en-US" sz="2300" b="1" spc="-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stud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Predictive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77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3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Users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300" dirty="0">
                          <a:latin typeface="Arial"/>
                          <a:cs typeface="Arial"/>
                        </a:rPr>
                        <a:t>anyone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4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do</a:t>
                      </a:r>
                      <a:r>
                        <a:rPr sz="2300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7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natural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2300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involved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Location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300" dirty="0">
                          <a:latin typeface="Arial"/>
                          <a:cs typeface="Arial"/>
                        </a:rPr>
                        <a:t>anywhere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2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controlled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7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natural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1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anywhere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1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When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3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9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early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prototype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3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8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300" dirty="0">
                          <a:latin typeface="Arial"/>
                          <a:cs typeface="Arial"/>
                        </a:rPr>
                        <a:t>qualitative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7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quantitative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qualitative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9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problems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494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2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Feed</a:t>
                      </a:r>
                      <a:r>
                        <a:rPr sz="2300" b="1" spc="-5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back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276225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lang="en-US" sz="2300" dirty="0">
                          <a:latin typeface="Arial"/>
                          <a:cs typeface="Arial"/>
                        </a:rPr>
                        <a:t>observations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marR="276225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spc="-16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measures </a:t>
                      </a:r>
                      <a:r>
                        <a:rPr sz="23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lang="en-US" sz="23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errors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7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descriptions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9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problems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3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5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300" dirty="0">
                          <a:latin typeface="Arial"/>
                          <a:cs typeface="Arial"/>
                        </a:rPr>
                        <a:t>ad-hoc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1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applied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7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naturalistic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expert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AB6C4-C3F9-0A4E-875E-933A240D3C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Characteristics of 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F29E8-9001-F044-B454-0CDC8FDF12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7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23844"/>
              </p:ext>
            </p:extLst>
          </p:nvPr>
        </p:nvGraphicFramePr>
        <p:xfrm>
          <a:off x="876301" y="1802381"/>
          <a:ext cx="10439399" cy="3912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341">
                  <a:extLst>
                    <a:ext uri="{9D8B030D-6E8A-4147-A177-3AD203B41FA5}">
                      <a16:colId xmlns:a16="http://schemas.microsoft.com/office/drawing/2014/main" val="3908989971"/>
                    </a:ext>
                  </a:extLst>
                </a:gridCol>
                <a:gridCol w="1797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4733">
                <a:tc>
                  <a:txBody>
                    <a:bodyPr/>
                    <a:lstStyle/>
                    <a:p>
                      <a:pPr marL="9652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4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393700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lang="en-US" sz="2300" b="1" dirty="0">
                          <a:latin typeface="Arial"/>
                          <a:cs typeface="Arial"/>
                        </a:rPr>
                        <a:t>Quick and Dirty</a:t>
                      </a:r>
                      <a:endParaRPr sz="2300" b="1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520" marR="393700" algn="ctr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ab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ility</a:t>
                      </a:r>
                      <a:r>
                        <a:rPr lang="en-US"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endParaRPr sz="2300" b="1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marR="664210" indent="0" algn="ctr">
                        <a:lnSpc>
                          <a:spcPct val="102200"/>
                        </a:lnSpc>
                        <a:spcBef>
                          <a:spcPts val="250"/>
                        </a:spcBef>
                        <a:tabLst/>
                      </a:pPr>
                      <a:r>
                        <a:rPr sz="2300" b="1" spc="-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Field</a:t>
                      </a:r>
                      <a:r>
                        <a:rPr lang="en-US" sz="2300" b="1" spc="-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stud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Predictive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3810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marL="9652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Observing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lang="en-US" sz="2700" dirty="0"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marL="96520" marR="695325" algn="l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b="1" spc="1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lang="en-US"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users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lang="en-US" sz="2700" dirty="0"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marL="96520" marR="573405" algn="l">
                        <a:lnSpc>
                          <a:spcPct val="102200"/>
                        </a:lnSpc>
                        <a:spcBef>
                          <a:spcPts val="250"/>
                        </a:spcBef>
                      </a:pPr>
                      <a:r>
                        <a:rPr sz="2300" b="1" spc="-5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Asking</a:t>
                      </a:r>
                      <a:r>
                        <a:rPr lang="en-US" sz="2300" b="1" spc="-5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xpe</a:t>
                      </a:r>
                      <a:r>
                        <a:rPr sz="2300" b="1" spc="5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300" b="1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300" b="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28815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marL="9652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6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marL="9652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300" b="1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Modeling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6307" marB="0" anchor="ctr">
                    <a:lnL w="3810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indent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/>
                      </a:pPr>
                      <a:r>
                        <a:rPr sz="2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700" dirty="0">
                        <a:latin typeface="Arial"/>
                        <a:cs typeface="Arial"/>
                      </a:endParaRPr>
                    </a:p>
                  </a:txBody>
                  <a:tcPr marL="0" marR="0" marT="34002" marB="0" anchor="ctr">
                    <a:lnL w="19050">
                      <a:solidFill>
                        <a:srgbClr val="292934"/>
                      </a:solidFill>
                      <a:prstDash val="solid"/>
                    </a:lnL>
                    <a:lnR w="3810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381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E7B99-ABC1-1546-A65C-6BA260E2DF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Evaluation Approaches and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3F1255-D408-CB41-A940-63C2BEF001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42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94D7F-D579-2245-9A01-14FC00F4C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827733"/>
            <a:ext cx="96774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DECIDE: A framework to guide evaluation</a:t>
            </a:r>
          </a:p>
          <a:p>
            <a:pPr lvl="1"/>
            <a:r>
              <a:rPr lang="en-US" b="1" dirty="0"/>
              <a:t>D</a:t>
            </a:r>
            <a:r>
              <a:rPr lang="en-US" dirty="0"/>
              <a:t>etermine the </a:t>
            </a:r>
            <a:r>
              <a:rPr lang="en-US" i="1" dirty="0"/>
              <a:t>goals</a:t>
            </a:r>
            <a:r>
              <a:rPr lang="en-US" dirty="0"/>
              <a:t> the evaluation addresses.</a:t>
            </a:r>
          </a:p>
          <a:p>
            <a:pPr lvl="1"/>
            <a:r>
              <a:rPr lang="en-US" b="1" dirty="0"/>
              <a:t>E</a:t>
            </a:r>
            <a:r>
              <a:rPr lang="en-US" dirty="0"/>
              <a:t>xplore the specific </a:t>
            </a:r>
            <a:r>
              <a:rPr lang="en-US" i="1" dirty="0"/>
              <a:t>questions</a:t>
            </a:r>
            <a:r>
              <a:rPr lang="en-US" dirty="0"/>
              <a:t> to be answered.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hoose the </a:t>
            </a:r>
            <a:r>
              <a:rPr lang="en-US" i="1" dirty="0"/>
              <a:t>evaluation paradigm and techniques</a:t>
            </a:r>
            <a:r>
              <a:rPr lang="en-US" dirty="0"/>
              <a:t> to answer the questions.</a:t>
            </a:r>
          </a:p>
          <a:p>
            <a:pPr lvl="1"/>
            <a:r>
              <a:rPr lang="en-US" b="1" dirty="0"/>
              <a:t>I</a:t>
            </a:r>
            <a:r>
              <a:rPr lang="en-US" dirty="0"/>
              <a:t>dentify the </a:t>
            </a:r>
            <a:r>
              <a:rPr lang="en-US" i="1" dirty="0"/>
              <a:t>practical issues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D</a:t>
            </a:r>
            <a:r>
              <a:rPr lang="en-US" dirty="0"/>
              <a:t>ecide how to deal with the </a:t>
            </a:r>
            <a:r>
              <a:rPr lang="en-US" i="1" dirty="0"/>
              <a:t>ethical issues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E</a:t>
            </a:r>
            <a:r>
              <a:rPr lang="en-US" dirty="0"/>
              <a:t>valuate, interpret and present the </a:t>
            </a:r>
            <a:r>
              <a:rPr lang="en-US" i="1" dirty="0"/>
              <a:t>data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95BEB-EB17-074A-806F-102088FFBA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1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644268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1401</TotalTime>
  <Words>2938</Words>
  <Application>Microsoft Macintosh PowerPoint</Application>
  <PresentationFormat>Widescreen</PresentationFormat>
  <Paragraphs>746</Paragraphs>
  <Slides>93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Arial-BoldItalicMT</vt:lpstr>
      <vt:lpstr>Calibri</vt:lpstr>
      <vt:lpstr>Gill Sans MT</vt:lpstr>
      <vt:lpstr>Times New Roman</vt:lpstr>
      <vt:lpstr>Verdana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107</cp:revision>
  <dcterms:created xsi:type="dcterms:W3CDTF">2013-08-12T17:41:37Z</dcterms:created>
  <dcterms:modified xsi:type="dcterms:W3CDTF">2019-09-12T03:40:09Z</dcterms:modified>
</cp:coreProperties>
</file>